
<file path=[Content_Types].xml><?xml version="1.0" encoding="utf-8"?>
<Types xmlns="http://schemas.openxmlformats.org/package/2006/content-types">
  <Default Extension="fntdata" ContentType="application/x-fontdata"/>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8" r:id="rId4"/>
    <p:sldId id="259" r:id="rId5"/>
    <p:sldId id="260" r:id="rId6"/>
    <p:sldId id="261" r:id="rId7"/>
    <p:sldId id="262" r:id="rId8"/>
    <p:sldId id="281" r:id="rId9"/>
    <p:sldId id="282" r:id="rId10"/>
    <p:sldId id="263" r:id="rId11"/>
    <p:sldId id="286" r:id="rId12"/>
    <p:sldId id="287" r:id="rId13"/>
    <p:sldId id="264" r:id="rId14"/>
    <p:sldId id="265" r:id="rId15"/>
    <p:sldId id="266" r:id="rId16"/>
    <p:sldId id="267" r:id="rId17"/>
    <p:sldId id="268" r:id="rId18"/>
    <p:sldId id="269" r:id="rId19"/>
    <p:sldId id="270" r:id="rId20"/>
    <p:sldId id="271" r:id="rId21"/>
    <p:sldId id="272" r:id="rId22"/>
    <p:sldId id="273" r:id="rId23"/>
    <p:sldId id="274" r:id="rId24"/>
    <p:sldId id="276" r:id="rId25"/>
    <p:sldId id="277" r:id="rId26"/>
    <p:sldId id="275" r:id="rId27"/>
    <p:sldId id="279" r:id="rId28"/>
    <p:sldId id="284" r:id="rId29"/>
    <p:sldId id="285" r:id="rId30"/>
    <p:sldId id="280" r:id="rId31"/>
  </p:sldIdLst>
  <p:sldSz cx="9144000" cy="5143500" type="screen16x9"/>
  <p:notesSz cx="6858000" cy="9144000"/>
  <p:embeddedFontLst>
    <p:embeddedFont>
      <p:font typeface="Consolas" panose="020B0609020204030204" pitchFamily="49" charset="0"/>
      <p:regular r:id="rId33"/>
      <p:bold r:id="rId34"/>
      <p:italic r:id="rId35"/>
      <p:boldItalic r:id="rId36"/>
    </p:embeddedFont>
    <p:embeddedFont>
      <p:font typeface="Lato" panose="020F0502020204030203" pitchFamily="34" charset="0"/>
      <p:regular r:id="rId37"/>
      <p:bold r:id="rId38"/>
      <p:italic r:id="rId39"/>
      <p:boldItalic r:id="rId40"/>
    </p:embeddedFont>
    <p:embeddedFont>
      <p:font typeface="Montserrat" panose="00000500000000000000" pitchFamily="2" charset="0"/>
      <p:regular r:id="rId41"/>
      <p:bold r:id="rId42"/>
      <p:italic r:id="rId43"/>
      <p:boldItalic r:id="rId44"/>
    </p:embeddedFont>
    <p:embeddedFont>
      <p:font typeface="Roboto Mono" panose="00000009000000000000" pitchFamily="49"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kv>
</file>

<file path=ppt/media/media2.mkv>
</file>

<file path=ppt/media/media3.mkv>
</file>

<file path=ppt/media/media4.mkv>
</file>

<file path=ppt/media/media5.mkv>
</file>

<file path=ppt/media/media6.mkv>
</file>

<file path=ppt/media/media7.mkv>
</file>

<file path=ppt/media/media8.mkv>
</file>

<file path=ppt/media/media9.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80f1958fd8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80f1958fd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80f1958fd8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80f1958fd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280f1958fd8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280f1958fd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280f1958fd8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280f1958fd8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80f1958fd8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80f1958fd8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280f1958fd8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80f1958fd8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80f1958fd8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80f1958fd8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28235d675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8235d675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280f1958fd8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280f1958fd8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80f1958fd8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80f1958fd8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425e1c9a0f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425e1c9a0f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280f1958fd8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280f1958fd8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280f1958fd8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280f1958fd8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80f1958fd8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80f1958fd8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280f1958fd8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280f1958fd8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80f1958fd8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280f1958fd8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2425e1c9a0f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2425e1c9a0f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425e1c9a0f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425e1c9a0f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425e1c9a0f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425e1c9a0f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2425e1c9a0f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425e1c9a0f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425e1c9a0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425e1c9a0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425e1c9a0f_0_1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425e1c9a0f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425e1c9a0f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425e1c9a0f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4.mkv"/><Relationship Id="rId1" Type="http://schemas.microsoft.com/office/2007/relationships/media" Target="../media/media4.mkv"/><Relationship Id="rId5" Type="http://schemas.openxmlformats.org/officeDocument/2006/relationships/image" Target="../media/image6.png"/><Relationship Id="rId4"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am0nsec"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hyperlink" Target="https://twitter.com/am0nsec?ref_src=twsrc%5Egoogle%7Ctwcamp%5Eserp%7Ctwgr%5Eauthor" TargetMode="Externa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5.mkv"/><Relationship Id="rId1" Type="http://schemas.microsoft.com/office/2007/relationships/media" Target="../media/media5.mkv"/><Relationship Id="rId5" Type="http://schemas.openxmlformats.org/officeDocument/2006/relationships/image" Target="../media/image7.png"/><Relationship Id="rId4"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6.mkv"/><Relationship Id="rId1" Type="http://schemas.microsoft.com/office/2007/relationships/media" Target="../media/media6.mkv"/><Relationship Id="rId5" Type="http://schemas.openxmlformats.org/officeDocument/2006/relationships/image" Target="../media/image8.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7.mkv"/><Relationship Id="rId1" Type="http://schemas.microsoft.com/office/2007/relationships/media" Target="../media/media7.mkv"/><Relationship Id="rId5" Type="http://schemas.openxmlformats.org/officeDocument/2006/relationships/image" Target="../media/image9.png"/><Relationship Id="rId4" Type="http://schemas.openxmlformats.org/officeDocument/2006/relationships/notesSlide" Target="../notesSlides/notesSlide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8.mkv"/><Relationship Id="rId1" Type="http://schemas.microsoft.com/office/2007/relationships/media" Target="../media/media8.mkv"/><Relationship Id="rId5" Type="http://schemas.openxmlformats.org/officeDocument/2006/relationships/image" Target="../media/image10.png"/><Relationship Id="rId4" Type="http://schemas.openxmlformats.org/officeDocument/2006/relationships/notesSlide" Target="../notesSlides/notesSlide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9.mkv"/><Relationship Id="rId1" Type="http://schemas.microsoft.com/office/2007/relationships/media" Target="../media/media9.mkv"/><Relationship Id="rId5" Type="http://schemas.openxmlformats.org/officeDocument/2006/relationships/image" Target="../media/image11.png"/><Relationship Id="rId4" Type="http://schemas.openxmlformats.org/officeDocument/2006/relationships/notesSlide" Target="../notesSlides/notesSlide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kv"/><Relationship Id="rId1" Type="http://schemas.microsoft.com/office/2007/relationships/media" Target="../media/media1.mkv"/><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kv"/><Relationship Id="rId1" Type="http://schemas.microsoft.com/office/2007/relationships/media" Target="../media/media2.mkv"/><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3.mkv"/><Relationship Id="rId1" Type="http://schemas.microsoft.com/office/2007/relationships/media" Target="../media/media3.mkv"/><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Running Code in .NET</a:t>
            </a:r>
            <a:endParaRPr/>
          </a:p>
          <a:p>
            <a:pPr marL="0" lvl="0" indent="0" algn="l" rtl="0">
              <a:spcBef>
                <a:spcPts val="0"/>
              </a:spcBef>
              <a:spcAft>
                <a:spcPts val="0"/>
              </a:spcAft>
              <a:buNone/>
            </a:pPr>
            <a:endParaRPr/>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Senior Security Consultant - Rapid7</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Lolbins Utilizing Reflection</a:t>
            </a:r>
            <a:endParaRPr/>
          </a:p>
        </p:txBody>
      </p:sp>
      <p:sp>
        <p:nvSpPr>
          <p:cNvPr id="177" name="Google Shape;177;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Some Windows lolbins revolve around reflection loading assemblies.</a:t>
            </a:r>
            <a:endParaRPr/>
          </a:p>
          <a:p>
            <a:pPr marL="457200" lvl="0" indent="-311150" algn="l" rtl="0">
              <a:spcBef>
                <a:spcPts val="0"/>
              </a:spcBef>
              <a:spcAft>
                <a:spcPts val="0"/>
              </a:spcAft>
              <a:buSzPts val="1300"/>
              <a:buChar char="●"/>
            </a:pPr>
            <a:r>
              <a:rPr lang="en"/>
              <a:t>Example: </a:t>
            </a:r>
            <a:endParaRPr/>
          </a:p>
          <a:p>
            <a:pPr marL="914400" lvl="1" indent="-298450" algn="l" rtl="0">
              <a:spcBef>
                <a:spcPts val="0"/>
              </a:spcBef>
              <a:spcAft>
                <a:spcPts val="0"/>
              </a:spcAft>
              <a:buSzPts val="1100"/>
              <a:buChar char="○"/>
            </a:pPr>
            <a:r>
              <a:rPr lang="en"/>
              <a:t>InstallUtil.exe</a:t>
            </a:r>
            <a:endParaRPr/>
          </a:p>
          <a:p>
            <a:pPr marL="457200" lvl="0" indent="-311150" algn="l" rtl="0">
              <a:spcBef>
                <a:spcPts val="0"/>
              </a:spcBef>
              <a:spcAft>
                <a:spcPts val="0"/>
              </a:spcAft>
              <a:buSzPts val="1300"/>
              <a:buChar char="●"/>
            </a:pPr>
            <a:r>
              <a:rPr lang="en"/>
              <a:t>InstallUtil.exe will call a method </a:t>
            </a:r>
            <a:r>
              <a:rPr lang="en" b="1"/>
              <a:t>InstallHelper</a:t>
            </a:r>
            <a:endParaRPr/>
          </a:p>
          <a:p>
            <a:pPr marL="914400" lvl="1" indent="-298450" algn="l" rtl="0">
              <a:spcBef>
                <a:spcPts val="0"/>
              </a:spcBef>
              <a:spcAft>
                <a:spcPts val="0"/>
              </a:spcAft>
              <a:buSzPts val="1100"/>
              <a:buChar char="○"/>
            </a:pPr>
            <a:r>
              <a:rPr lang="en"/>
              <a:t>This method will check if we are attempting to install or uninstall server resources</a:t>
            </a:r>
            <a:endParaRPr/>
          </a:p>
          <a:p>
            <a:pPr marL="914400" lvl="1" indent="-298450" algn="l" rtl="0">
              <a:spcBef>
                <a:spcPts val="0"/>
              </a:spcBef>
              <a:spcAft>
                <a:spcPts val="0"/>
              </a:spcAft>
              <a:buSzPts val="1100"/>
              <a:buChar char="○"/>
            </a:pPr>
            <a:r>
              <a:rPr lang="en"/>
              <a:t>The method will then load the assembly and execute either the </a:t>
            </a:r>
            <a:r>
              <a:rPr lang="en" b="1"/>
              <a:t>Install </a:t>
            </a:r>
            <a:r>
              <a:rPr lang="en"/>
              <a:t>or </a:t>
            </a:r>
            <a:r>
              <a:rPr lang="en" b="1"/>
              <a:t>Uninstall </a:t>
            </a:r>
            <a:r>
              <a:rPr lang="en"/>
              <a:t>method in the loaded assembly</a:t>
            </a:r>
            <a:endParaRPr/>
          </a:p>
          <a:p>
            <a:pPr marL="914400" lvl="1" indent="-298450" algn="l" rtl="0">
              <a:spcBef>
                <a:spcPts val="0"/>
              </a:spcBef>
              <a:spcAft>
                <a:spcPts val="0"/>
              </a:spcAft>
              <a:buSzPts val="1100"/>
              <a:buChar char="○"/>
            </a:pPr>
            <a:r>
              <a:rPr lang="en"/>
              <a:t>To execute our code we create an assembly that inherits from </a:t>
            </a:r>
            <a:r>
              <a:rPr lang="en" b="1"/>
              <a:t>System.Configuration.Install.Installer </a:t>
            </a:r>
            <a:r>
              <a:rPr lang="en"/>
              <a:t>and override the method we want to use (usually Uninstall)</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E4851-755D-AA76-2226-45FD4C86F7B7}"/>
              </a:ext>
            </a:extLst>
          </p:cNvPr>
          <p:cNvSpPr>
            <a:spLocks noGrp="1"/>
          </p:cNvSpPr>
          <p:nvPr>
            <p:ph type="title"/>
          </p:nvPr>
        </p:nvSpPr>
        <p:spPr/>
        <p:txBody>
          <a:bodyPr>
            <a:normAutofit fontScale="90000"/>
          </a:bodyPr>
          <a:lstStyle/>
          <a:p>
            <a:r>
              <a:rPr lang="en-US" dirty="0" err="1"/>
              <a:t>ManagedInstallerClass.InstallHelper</a:t>
            </a:r>
            <a:r>
              <a:rPr lang="en-US" dirty="0"/>
              <a:t> Assembly Load</a:t>
            </a:r>
          </a:p>
        </p:txBody>
      </p:sp>
      <p:pic>
        <p:nvPicPr>
          <p:cNvPr id="5" name="Picture 4">
            <a:extLst>
              <a:ext uri="{FF2B5EF4-FFF2-40B4-BE49-F238E27FC236}">
                <a16:creationId xmlns:a16="http://schemas.microsoft.com/office/drawing/2014/main" id="{2F68F1B7-65C9-A40D-D37C-A4F254F205BD}"/>
              </a:ext>
            </a:extLst>
          </p:cNvPr>
          <p:cNvPicPr>
            <a:picLocks noChangeAspect="1"/>
          </p:cNvPicPr>
          <p:nvPr/>
        </p:nvPicPr>
        <p:blipFill>
          <a:blip r:embed="rId2"/>
          <a:stretch>
            <a:fillRect/>
          </a:stretch>
        </p:blipFill>
        <p:spPr>
          <a:xfrm>
            <a:off x="1406704" y="2001981"/>
            <a:ext cx="6820491" cy="2042337"/>
          </a:xfrm>
          <a:prstGeom prst="rect">
            <a:avLst/>
          </a:prstGeom>
        </p:spPr>
      </p:pic>
    </p:spTree>
    <p:extLst>
      <p:ext uri="{BB962C8B-B14F-4D97-AF65-F5344CB8AC3E}">
        <p14:creationId xmlns:p14="http://schemas.microsoft.com/office/powerpoint/2010/main" val="5818531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4CF5-B353-A9C6-C8CC-9B72C7E58260}"/>
              </a:ext>
            </a:extLst>
          </p:cNvPr>
          <p:cNvSpPr>
            <a:spLocks noGrp="1"/>
          </p:cNvSpPr>
          <p:nvPr>
            <p:ph type="title"/>
          </p:nvPr>
        </p:nvSpPr>
        <p:spPr/>
        <p:txBody>
          <a:bodyPr/>
          <a:lstStyle/>
          <a:p>
            <a:r>
              <a:rPr lang="en-US" dirty="0" err="1"/>
              <a:t>ManagedInstallerClass.InstallHelper</a:t>
            </a:r>
            <a:r>
              <a:rPr lang="en-US" dirty="0"/>
              <a:t> Execute</a:t>
            </a:r>
          </a:p>
        </p:txBody>
      </p:sp>
      <p:pic>
        <p:nvPicPr>
          <p:cNvPr id="5" name="Picture 4">
            <a:extLst>
              <a:ext uri="{FF2B5EF4-FFF2-40B4-BE49-F238E27FC236}">
                <a16:creationId xmlns:a16="http://schemas.microsoft.com/office/drawing/2014/main" id="{C3541C3C-CBE6-EFD8-D4A8-3FFC7B315F83}"/>
              </a:ext>
            </a:extLst>
          </p:cNvPr>
          <p:cNvPicPr>
            <a:picLocks noChangeAspect="1"/>
          </p:cNvPicPr>
          <p:nvPr/>
        </p:nvPicPr>
        <p:blipFill>
          <a:blip r:embed="rId2"/>
          <a:stretch>
            <a:fillRect/>
          </a:stretch>
        </p:blipFill>
        <p:spPr>
          <a:xfrm>
            <a:off x="1029482" y="1918154"/>
            <a:ext cx="7574936" cy="2209992"/>
          </a:xfrm>
          <a:prstGeom prst="rect">
            <a:avLst/>
          </a:prstGeom>
        </p:spPr>
      </p:pic>
    </p:spTree>
    <p:extLst>
      <p:ext uri="{BB962C8B-B14F-4D97-AF65-F5344CB8AC3E}">
        <p14:creationId xmlns:p14="http://schemas.microsoft.com/office/powerpoint/2010/main" val="7472415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InstallUtil Lolbin</a:t>
            </a:r>
            <a:endParaRPr/>
          </a:p>
        </p:txBody>
      </p:sp>
      <p:sp>
        <p:nvSpPr>
          <p:cNvPr id="183" name="Google Shape;183;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2" name="2023-09-24 23-09-08">
            <a:hlinkClick r:id="" action="ppaction://media"/>
            <a:extLst>
              <a:ext uri="{FF2B5EF4-FFF2-40B4-BE49-F238E27FC236}">
                <a16:creationId xmlns:a16="http://schemas.microsoft.com/office/drawing/2014/main" id="{74A8B288-4D85-CC35-EAF3-D592253ED1C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60809" y="850800"/>
            <a:ext cx="7622381" cy="42875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4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Abusing .NET for DLL Loads</a:t>
            </a:r>
            <a:endParaRPr/>
          </a:p>
        </p:txBody>
      </p:sp>
      <p:sp>
        <p:nvSpPr>
          <p:cNvPr id="189" name="Google Shape;189;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Multiple facets of .NET Framework and .NET Core can be abused for loading malicious DLLs </a:t>
            </a:r>
            <a:endParaRPr/>
          </a:p>
          <a:p>
            <a:pPr marL="914400" lvl="1" indent="-298450" algn="l" rtl="0">
              <a:spcBef>
                <a:spcPts val="0"/>
              </a:spcBef>
              <a:spcAft>
                <a:spcPts val="0"/>
              </a:spcAft>
              <a:buSzPts val="1100"/>
              <a:buChar char="○"/>
            </a:pPr>
            <a:r>
              <a:rPr lang="en"/>
              <a:t>Defining custom Garbage Collectors</a:t>
            </a:r>
            <a:endParaRPr/>
          </a:p>
          <a:p>
            <a:pPr marL="914400" lvl="1" indent="-298450" algn="l" rtl="0">
              <a:spcBef>
                <a:spcPts val="0"/>
              </a:spcBef>
              <a:spcAft>
                <a:spcPts val="0"/>
              </a:spcAft>
              <a:buSzPts val="1100"/>
              <a:buChar char="○"/>
            </a:pPr>
            <a:r>
              <a:rPr lang="en"/>
              <a:t>COR Profilers</a:t>
            </a:r>
            <a:endParaRPr/>
          </a:p>
          <a:p>
            <a:pPr marL="914400" lvl="1" indent="-298450" algn="l" rtl="0">
              <a:spcBef>
                <a:spcPts val="0"/>
              </a:spcBef>
              <a:spcAft>
                <a:spcPts val="0"/>
              </a:spcAft>
              <a:buSzPts val="1100"/>
              <a:buChar char="○"/>
            </a:pPr>
            <a:r>
              <a:rPr lang="en"/>
              <a:t>AppDomain Managers</a:t>
            </a:r>
            <a:endParaRPr/>
          </a:p>
          <a:p>
            <a:pPr marL="457200" lvl="0" indent="0" algn="l" rtl="0">
              <a:spcBef>
                <a:spcPts val="1200"/>
              </a:spcBef>
              <a:spcAft>
                <a:spcPts val="12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Garbage Collector	</a:t>
            </a:r>
            <a:endParaRPr/>
          </a:p>
        </p:txBody>
      </p:sp>
      <p:sp>
        <p:nvSpPr>
          <p:cNvPr id="195" name="Google Shape;195;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.NET is built on the Common Language Runtime (CLR)</a:t>
            </a:r>
            <a:endParaRPr/>
          </a:p>
          <a:p>
            <a:pPr marL="457200" lvl="0" indent="-311150" algn="l" rtl="0">
              <a:spcBef>
                <a:spcPts val="0"/>
              </a:spcBef>
              <a:spcAft>
                <a:spcPts val="0"/>
              </a:spcAft>
              <a:buSzPts val="1300"/>
              <a:buChar char="●"/>
            </a:pPr>
            <a:r>
              <a:rPr lang="en"/>
              <a:t>The CLR contains a Garbage Collector that helps manage memory allocations within the program. </a:t>
            </a:r>
            <a:endParaRPr/>
          </a:p>
          <a:p>
            <a:pPr marL="457200" lvl="0" indent="-311150" algn="l" rtl="0">
              <a:spcBef>
                <a:spcPts val="0"/>
              </a:spcBef>
              <a:spcAft>
                <a:spcPts val="0"/>
              </a:spcAft>
              <a:buSzPts val="1300"/>
              <a:buChar char="●"/>
            </a:pPr>
            <a:r>
              <a:rPr lang="en"/>
              <a:t>When objects are created, the GC allocates memory for that object on the heap</a:t>
            </a:r>
            <a:endParaRPr/>
          </a:p>
          <a:p>
            <a:pPr marL="914400" lvl="1" indent="-298450" algn="l" rtl="0">
              <a:spcBef>
                <a:spcPts val="0"/>
              </a:spcBef>
              <a:spcAft>
                <a:spcPts val="0"/>
              </a:spcAft>
              <a:buSzPts val="1100"/>
              <a:buChar char="○"/>
            </a:pPr>
            <a:r>
              <a:rPr lang="en"/>
              <a:t>When too much memory is being used, the GC frees up any unused objects so that memory can be allocated to new objects.</a:t>
            </a:r>
            <a:endParaRPr/>
          </a:p>
          <a:p>
            <a:pPr marL="457200" lvl="0" indent="-311150" algn="l" rtl="0">
              <a:spcBef>
                <a:spcPts val="0"/>
              </a:spcBef>
              <a:spcAft>
                <a:spcPts val="0"/>
              </a:spcAft>
              <a:buSzPts val="1300"/>
              <a:buChar char="●"/>
            </a:pPr>
            <a:r>
              <a:rPr lang="en"/>
              <a:t>.NET allows for you to specify a standalone GC  </a:t>
            </a:r>
            <a:endParaRPr/>
          </a:p>
          <a:p>
            <a:pPr marL="457200" lvl="0" indent="-311150" algn="l" rtl="0">
              <a:spcBef>
                <a:spcPts val="0"/>
              </a:spcBef>
              <a:spcAft>
                <a:spcPts val="0"/>
              </a:spcAft>
              <a:buSzPts val="1300"/>
              <a:buChar char="●"/>
            </a:pPr>
            <a:r>
              <a:rPr lang="en"/>
              <a:t>We can tell the .NET Execution Engine to load the standalone GC via the COMPlus_GCName Environment Variable</a:t>
            </a:r>
            <a:endParaRPr/>
          </a:p>
          <a:p>
            <a:pPr marL="457200" lvl="0" indent="-311150" algn="l" rtl="0">
              <a:spcBef>
                <a:spcPts val="0"/>
              </a:spcBef>
              <a:spcAft>
                <a:spcPts val="0"/>
              </a:spcAft>
              <a:buSzPts val="1300"/>
              <a:buChar char="●"/>
            </a:pPr>
            <a:r>
              <a:rPr lang="en"/>
              <a:t>The EE will then attempt to call the </a:t>
            </a:r>
            <a:r>
              <a:rPr lang="en" sz="1100">
                <a:solidFill>
                  <a:srgbClr val="188038"/>
                </a:solidFill>
                <a:latin typeface="Roboto Mono"/>
                <a:ea typeface="Roboto Mono"/>
                <a:cs typeface="Roboto Mono"/>
                <a:sym typeface="Roboto Mono"/>
              </a:rPr>
              <a:t>GC_VersionInfo </a:t>
            </a:r>
            <a:r>
              <a:rPr lang="en" sz="1100">
                <a:latin typeface="Roboto Mono"/>
                <a:ea typeface="Roboto Mono"/>
                <a:cs typeface="Roboto Mono"/>
                <a:sym typeface="Roboto Mono"/>
              </a:rPr>
              <a:t>exported function</a:t>
            </a:r>
            <a:r>
              <a:rPr lang="en" sz="1100">
                <a:solidFill>
                  <a:schemeClr val="dk1"/>
                </a:solidFill>
                <a:latin typeface="Roboto Mono"/>
                <a:ea typeface="Roboto Mono"/>
                <a:cs typeface="Roboto Mono"/>
                <a:sym typeface="Roboto Mono"/>
              </a:rPr>
              <a:t>Ex</a:t>
            </a: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Loading the Standalone GC</a:t>
            </a:r>
            <a:endParaRPr/>
          </a:p>
        </p:txBody>
      </p:sp>
      <p:sp>
        <p:nvSpPr>
          <p:cNvPr id="201" name="Google Shape;201;p2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Thanks to some great work by am0nsec</a:t>
            </a:r>
            <a:endParaRPr dirty="0"/>
          </a:p>
          <a:p>
            <a:pPr marL="914400" lvl="1" indent="-298450" algn="l" rtl="0">
              <a:spcBef>
                <a:spcPts val="0"/>
              </a:spcBef>
              <a:spcAft>
                <a:spcPts val="0"/>
              </a:spcAft>
              <a:buSzPts val="1100"/>
              <a:buChar char="○"/>
            </a:pPr>
            <a:r>
              <a:rPr lang="en" u="sng" dirty="0">
                <a:solidFill>
                  <a:schemeClr val="hlink"/>
                </a:solidFill>
                <a:hlinkClick r:id="rId3"/>
              </a:rPr>
              <a:t>https://github.com/am0nsec</a:t>
            </a:r>
            <a:endParaRPr dirty="0"/>
          </a:p>
          <a:p>
            <a:pPr marL="914400" lvl="1" indent="-298450" algn="l" rtl="0">
              <a:spcBef>
                <a:spcPts val="0"/>
              </a:spcBef>
              <a:spcAft>
                <a:spcPts val="0"/>
              </a:spcAft>
              <a:buSzPts val="1100"/>
              <a:buChar char="○"/>
            </a:pPr>
            <a:r>
              <a:rPr lang="en" u="sng" dirty="0">
                <a:solidFill>
                  <a:schemeClr val="hlink"/>
                </a:solidFill>
                <a:hlinkClick r:id="rId4"/>
              </a:rPr>
              <a:t>https://twitter.com/am0nsec?ref_src=twsrc%5Egoogle%7Ctwcamp%5Eserp%7Ctwgr%5Eauthor</a:t>
            </a:r>
            <a:endParaRPr dirty="0"/>
          </a:p>
          <a:p>
            <a:pPr marL="457200" lvl="0" indent="-311150" algn="l" rtl="0">
              <a:spcBef>
                <a:spcPts val="0"/>
              </a:spcBef>
              <a:spcAft>
                <a:spcPts val="0"/>
              </a:spcAft>
              <a:buSzPts val="1300"/>
              <a:buChar char="●"/>
            </a:pPr>
            <a:r>
              <a:rPr lang="en" dirty="0"/>
              <a:t>Normally Dotnet core searches for the standalone GC in the installation path of Dotnet Core.</a:t>
            </a:r>
            <a:endParaRPr dirty="0"/>
          </a:p>
          <a:p>
            <a:pPr marL="457200" lvl="0" indent="-311150" algn="l" rtl="0">
              <a:spcBef>
                <a:spcPts val="0"/>
              </a:spcBef>
              <a:spcAft>
                <a:spcPts val="0"/>
              </a:spcAft>
              <a:buSzPts val="1300"/>
              <a:buChar char="●"/>
            </a:pPr>
            <a:r>
              <a:rPr lang="en" dirty="0"/>
              <a:t>However, there is a path traversal vulnerability in the logic to load the GC </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Standalone GC Example (PoC from ired.team)</a:t>
            </a:r>
            <a:endParaRPr dirty="0"/>
          </a:p>
        </p:txBody>
      </p:sp>
      <p:sp>
        <p:nvSpPr>
          <p:cNvPr id="207" name="Google Shape;207;p2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2" name="GC">
            <a:hlinkClick r:id="" action="ppaction://media"/>
            <a:extLst>
              <a:ext uri="{FF2B5EF4-FFF2-40B4-BE49-F238E27FC236}">
                <a16:creationId xmlns:a16="http://schemas.microsoft.com/office/drawing/2014/main" id="{70993533-07CE-E79C-DD23-D97F61811B9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57237" y="850800"/>
            <a:ext cx="7629525" cy="42916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6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COR Profiler</a:t>
            </a:r>
            <a:endParaRPr/>
          </a:p>
        </p:txBody>
      </p:sp>
      <p:sp>
        <p:nvSpPr>
          <p:cNvPr id="213" name="Google Shape;213;p2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Originally found on 0xdf blog and hackplayers blog</a:t>
            </a:r>
          </a:p>
          <a:p>
            <a:pPr marL="457200" lvl="0" indent="-311150" algn="l" rtl="0">
              <a:spcBef>
                <a:spcPts val="0"/>
              </a:spcBef>
              <a:spcAft>
                <a:spcPts val="0"/>
              </a:spcAft>
              <a:buSzPts val="1300"/>
              <a:buChar char="●"/>
            </a:pPr>
            <a:r>
              <a:rPr lang="en" dirty="0"/>
              <a:t>Profiling defined by Microsoft</a:t>
            </a:r>
            <a:endParaRPr dirty="0"/>
          </a:p>
          <a:p>
            <a:pPr marL="914400" lvl="1" indent="-298450" algn="l" rtl="0">
              <a:spcBef>
                <a:spcPts val="0"/>
              </a:spcBef>
              <a:spcAft>
                <a:spcPts val="0"/>
              </a:spcAft>
              <a:buSzPts val="1100"/>
              <a:buChar char="○"/>
            </a:pPr>
            <a:r>
              <a:rPr lang="en" dirty="0"/>
              <a:t>A profiler is a tool that monitors the execution of another application. A common language runtime (CLR) profiler is a dynamic link library (DLL) that consists of functions that receive messages from, and send messages to, the CLR by using the profiling API. The profiler DLL is loaded by the CLR at run time.</a:t>
            </a:r>
            <a:endParaRPr dirty="0"/>
          </a:p>
          <a:p>
            <a:pPr marL="457200" lvl="0" indent="-311150" algn="l" rtl="0">
              <a:spcBef>
                <a:spcPts val="0"/>
              </a:spcBef>
              <a:spcAft>
                <a:spcPts val="0"/>
              </a:spcAft>
              <a:buSzPts val="1300"/>
              <a:buChar char="●"/>
            </a:pPr>
            <a:r>
              <a:rPr lang="en" dirty="0"/>
              <a:t>TLDR it is an unmanaged DLL that we can specify the .NET framework load at run time</a:t>
            </a:r>
            <a:endParaRPr dirty="0"/>
          </a:p>
          <a:p>
            <a:pPr marL="457200" lvl="0" indent="-311150" algn="l" rtl="0">
              <a:spcBef>
                <a:spcPts val="0"/>
              </a:spcBef>
              <a:spcAft>
                <a:spcPts val="0"/>
              </a:spcAft>
              <a:buSzPts val="1300"/>
              <a:buChar char="●"/>
            </a:pPr>
            <a:r>
              <a:rPr lang="en" dirty="0"/>
              <a:t>In prior to Framework 4, profilers had to be registered but not any longer</a:t>
            </a:r>
            <a:endParaRPr dirty="0"/>
          </a:p>
          <a:p>
            <a:pPr marL="457200" lvl="0" indent="-311150" algn="l" rtl="0">
              <a:spcBef>
                <a:spcPts val="0"/>
              </a:spcBef>
              <a:spcAft>
                <a:spcPts val="0"/>
              </a:spcAft>
              <a:buSzPts val="1300"/>
              <a:buChar char="●"/>
            </a:pPr>
            <a:r>
              <a:rPr lang="en" dirty="0"/>
              <a:t>To define a profiler set the environment variables</a:t>
            </a:r>
            <a:endParaRPr dirty="0"/>
          </a:p>
          <a:p>
            <a:pPr marL="914400" lvl="1" indent="-298450" algn="l" rtl="0">
              <a:spcBef>
                <a:spcPts val="0"/>
              </a:spcBef>
              <a:spcAft>
                <a:spcPts val="0"/>
              </a:spcAft>
              <a:buSzPts val="1100"/>
              <a:buChar char="○"/>
            </a:pPr>
            <a:r>
              <a:rPr lang="en" dirty="0"/>
              <a:t>COR_ENABLE_PROFILING=1</a:t>
            </a:r>
            <a:endParaRPr dirty="0"/>
          </a:p>
          <a:p>
            <a:pPr marL="914400" lvl="1" indent="-298450" algn="l" rtl="0">
              <a:spcBef>
                <a:spcPts val="0"/>
              </a:spcBef>
              <a:spcAft>
                <a:spcPts val="0"/>
              </a:spcAft>
              <a:buSzPts val="1100"/>
              <a:buChar char="○"/>
            </a:pPr>
            <a:r>
              <a:rPr lang="en" dirty="0"/>
              <a:t>COR_PROFILER={any random GUID}</a:t>
            </a:r>
            <a:endParaRPr dirty="0"/>
          </a:p>
          <a:p>
            <a:pPr marL="914400" lvl="1" indent="-298450" algn="l" rtl="0">
              <a:spcBef>
                <a:spcPts val="0"/>
              </a:spcBef>
              <a:spcAft>
                <a:spcPts val="0"/>
              </a:spcAft>
              <a:buSzPts val="1100"/>
              <a:buChar char="○"/>
            </a:pPr>
            <a:r>
              <a:rPr lang="en" dirty="0"/>
              <a:t>COR_PROFILER_PATH=[path on disc]</a:t>
            </a:r>
          </a:p>
          <a:p>
            <a:pPr marL="615950" lvl="1" indent="0" algn="l" rtl="0">
              <a:spcBef>
                <a:spcPts val="0"/>
              </a:spcBef>
              <a:spcAft>
                <a:spcPts val="0"/>
              </a:spcAft>
              <a:buSzPts val="1100"/>
              <a:buNone/>
            </a:pPr>
            <a:endParaRPr lang="e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Cor Profiler Example</a:t>
            </a:r>
            <a:endParaRPr dirty="0"/>
          </a:p>
        </p:txBody>
      </p:sp>
      <p:sp>
        <p:nvSpPr>
          <p:cNvPr id="219" name="Google Shape;219;p2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2" name="profiler">
            <a:hlinkClick r:id="" action="ppaction://media"/>
            <a:extLst>
              <a:ext uri="{FF2B5EF4-FFF2-40B4-BE49-F238E27FC236}">
                <a16:creationId xmlns:a16="http://schemas.microsoft.com/office/drawing/2014/main" id="{A77CF805-A413-872E-AE49-B5F9C38C571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57237" y="850800"/>
            <a:ext cx="7629525" cy="42916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4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Introduction</a:t>
            </a:r>
            <a:endParaRPr/>
          </a:p>
        </p:txBody>
      </p:sp>
      <p:sp>
        <p:nvSpPr>
          <p:cNvPr id="141" name="Google Shape;141;p1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Nick Spagnola</a:t>
            </a:r>
          </a:p>
          <a:p>
            <a:pPr marL="457200" lvl="0" indent="-311150" algn="l" rtl="0">
              <a:spcBef>
                <a:spcPts val="0"/>
              </a:spcBef>
              <a:spcAft>
                <a:spcPts val="0"/>
              </a:spcAft>
              <a:buSzPts val="1300"/>
              <a:buChar char="●"/>
            </a:pPr>
            <a:r>
              <a:rPr lang="en" dirty="0"/>
              <a:t>Red teamer at Rapid7</a:t>
            </a:r>
          </a:p>
          <a:p>
            <a:pPr marL="457200" lvl="0" indent="-311150" algn="l" rtl="0">
              <a:spcBef>
                <a:spcPts val="0"/>
              </a:spcBef>
              <a:spcAft>
                <a:spcPts val="0"/>
              </a:spcAft>
              <a:buSzPts val="1300"/>
              <a:buChar char="●"/>
            </a:pPr>
            <a:r>
              <a:rPr lang="en" dirty="0"/>
              <a:t>Adjunct Professor – University of Cincinnati</a:t>
            </a:r>
            <a:endParaRPr dirty="0"/>
          </a:p>
          <a:p>
            <a:pPr marL="457200" lvl="0" indent="-311150" algn="l" rtl="0">
              <a:spcBef>
                <a:spcPts val="0"/>
              </a:spcBef>
              <a:spcAft>
                <a:spcPts val="0"/>
              </a:spcAft>
              <a:buSzPts val="1300"/>
              <a:buChar char="●"/>
            </a:pPr>
            <a:r>
              <a:rPr lang="en" dirty="0"/>
              <a:t>Spend a lot of time not on assessments writing payloads / devving red team stuff</a:t>
            </a:r>
            <a:endParaRPr dirty="0"/>
          </a:p>
          <a:p>
            <a:pPr marL="457200" lvl="0" indent="-311150" algn="l" rtl="0">
              <a:spcBef>
                <a:spcPts val="0"/>
              </a:spcBef>
              <a:spcAft>
                <a:spcPts val="0"/>
              </a:spcAft>
              <a:buSzPts val="1300"/>
              <a:buChar char="●"/>
            </a:pPr>
            <a:r>
              <a:rPr lang="en" dirty="0"/>
              <a:t>Wrote a mythic agent</a:t>
            </a:r>
            <a:endParaRPr dirty="0"/>
          </a:p>
          <a:p>
            <a:pPr marL="457200" lvl="0" indent="-311150" algn="l" rtl="0">
              <a:spcBef>
                <a:spcPts val="0"/>
              </a:spcBef>
              <a:spcAft>
                <a:spcPts val="0"/>
              </a:spcAft>
              <a:buSzPts val="1300"/>
              <a:buChar char="●"/>
            </a:pPr>
            <a:r>
              <a:rPr lang="en" dirty="0"/>
              <a:t>Primarily using .NET </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AppDomain Managers</a:t>
            </a:r>
            <a:endParaRPr/>
          </a:p>
        </p:txBody>
      </p:sp>
      <p:sp>
        <p:nvSpPr>
          <p:cNvPr id="225" name="Google Shape;225;p2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Originally found on Pentest Laboratories (they call out Casey Smith so shout out subtee)</a:t>
            </a:r>
          </a:p>
          <a:p>
            <a:pPr marL="457200" lvl="0" indent="-311150" algn="l" rtl="0">
              <a:spcBef>
                <a:spcPts val="0"/>
              </a:spcBef>
              <a:spcAft>
                <a:spcPts val="0"/>
              </a:spcAft>
              <a:buSzPts val="1300"/>
              <a:buChar char="●"/>
            </a:pPr>
            <a:r>
              <a:rPr lang="en" dirty="0"/>
              <a:t>AppDomain managers allow you to effectively turn any .NET assembly on disc into a lolbin. </a:t>
            </a:r>
          </a:p>
          <a:p>
            <a:pPr lvl="1" indent="-311150">
              <a:buSzPts val="1300"/>
              <a:buChar char="●"/>
            </a:pPr>
            <a:r>
              <a:rPr lang="en" dirty="0"/>
              <a:t>Even assemblies in the </a:t>
            </a:r>
            <a:r>
              <a:rPr lang="en" b="1" dirty="0"/>
              <a:t>Microsoft.Net </a:t>
            </a:r>
            <a:r>
              <a:rPr lang="en" dirty="0"/>
              <a:t>folder as a standard user</a:t>
            </a:r>
            <a:endParaRPr dirty="0"/>
          </a:p>
          <a:p>
            <a:pPr marL="457200" lvl="0" indent="-311150" algn="l" rtl="0">
              <a:spcBef>
                <a:spcPts val="0"/>
              </a:spcBef>
              <a:spcAft>
                <a:spcPts val="0"/>
              </a:spcAft>
              <a:buSzPts val="1300"/>
              <a:buChar char="●"/>
            </a:pPr>
            <a:r>
              <a:rPr lang="en" dirty="0"/>
              <a:t>Two ways to load an AppDomain Manager</a:t>
            </a:r>
            <a:endParaRPr dirty="0"/>
          </a:p>
          <a:p>
            <a:pPr marL="914400" lvl="1" indent="-298450" algn="l" rtl="0">
              <a:spcBef>
                <a:spcPts val="0"/>
              </a:spcBef>
              <a:spcAft>
                <a:spcPts val="0"/>
              </a:spcAft>
              <a:buSzPts val="1100"/>
              <a:buChar char="○"/>
            </a:pPr>
            <a:r>
              <a:rPr lang="en" dirty="0"/>
              <a:t>Assembly configuration file using the &lt;appdomainManagerAssembly&gt; and &lt;appdomainManagerType&gt; values.</a:t>
            </a:r>
            <a:endParaRPr dirty="0"/>
          </a:p>
          <a:p>
            <a:pPr marL="914400" lvl="1" indent="-298450" algn="l" rtl="0">
              <a:spcBef>
                <a:spcPts val="0"/>
              </a:spcBef>
              <a:spcAft>
                <a:spcPts val="0"/>
              </a:spcAft>
              <a:buSzPts val="1100"/>
              <a:buChar char="○"/>
            </a:pPr>
            <a:r>
              <a:rPr lang="en" dirty="0"/>
              <a:t>APPDOMAIN_MANAGER_ASSEMBLY and APPDOMAIN_MANAGER_TYPE environment variables.</a:t>
            </a:r>
            <a:endParaRPr dirty="0"/>
          </a:p>
          <a:p>
            <a:pPr marL="457200" lvl="0" indent="-311150" algn="l" rtl="0">
              <a:spcBef>
                <a:spcPts val="0"/>
              </a:spcBef>
              <a:spcAft>
                <a:spcPts val="0"/>
              </a:spcAft>
              <a:buSzPts val="1300"/>
              <a:buChar char="●"/>
            </a:pPr>
            <a:r>
              <a:rPr lang="en" dirty="0"/>
              <a:t>Both have their benefits</a:t>
            </a:r>
          </a:p>
          <a:p>
            <a:pPr marL="457200" lvl="0" indent="-311150" algn="l" rtl="0">
              <a:spcBef>
                <a:spcPts val="0"/>
              </a:spcBef>
              <a:spcAft>
                <a:spcPts val="0"/>
              </a:spcAft>
              <a:buSzPts val="1300"/>
              <a:buChar char="●"/>
            </a:pPr>
            <a:endParaRPr lang="e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Application Domains Defined</a:t>
            </a:r>
            <a:endParaRPr/>
          </a:p>
        </p:txBody>
      </p:sp>
      <p:sp>
        <p:nvSpPr>
          <p:cNvPr id="231" name="Google Shape;231;p2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Application Domains provide isolation between applications</a:t>
            </a:r>
            <a:endParaRPr/>
          </a:p>
          <a:p>
            <a:pPr marL="457200" lvl="0" indent="-311150" algn="l" rtl="0">
              <a:spcBef>
                <a:spcPts val="0"/>
              </a:spcBef>
              <a:spcAft>
                <a:spcPts val="0"/>
              </a:spcAft>
              <a:buSzPts val="1300"/>
              <a:buChar char="●"/>
            </a:pPr>
            <a:r>
              <a:rPr lang="en"/>
              <a:t>C / C++</a:t>
            </a:r>
            <a:endParaRPr/>
          </a:p>
          <a:p>
            <a:pPr marL="914400" lvl="1" indent="-298450" algn="l" rtl="0">
              <a:spcBef>
                <a:spcPts val="0"/>
              </a:spcBef>
              <a:spcAft>
                <a:spcPts val="0"/>
              </a:spcAft>
              <a:buSzPts val="1100"/>
              <a:buChar char="○"/>
            </a:pPr>
            <a:r>
              <a:rPr lang="en"/>
              <a:t>An application is isolated via processes, each process runs and application and processes isolate applications from each other</a:t>
            </a:r>
            <a:endParaRPr/>
          </a:p>
          <a:p>
            <a:pPr marL="457200" lvl="0" indent="-311150" algn="l" rtl="0">
              <a:spcBef>
                <a:spcPts val="0"/>
              </a:spcBef>
              <a:spcAft>
                <a:spcPts val="0"/>
              </a:spcAft>
              <a:buSzPts val="1300"/>
              <a:buChar char="●"/>
            </a:pPr>
            <a:r>
              <a:rPr lang="en"/>
              <a:t>C#</a:t>
            </a:r>
            <a:endParaRPr/>
          </a:p>
          <a:p>
            <a:pPr marL="914400" lvl="1" indent="-298450" algn="l" rtl="0">
              <a:spcBef>
                <a:spcPts val="0"/>
              </a:spcBef>
              <a:spcAft>
                <a:spcPts val="0"/>
              </a:spcAft>
              <a:buSzPts val="1100"/>
              <a:buChar char="○"/>
            </a:pPr>
            <a:r>
              <a:rPr lang="en"/>
              <a:t>Application Domains isolate applications from each other meaning you can have multiple applications running in a single process with multiple application domains</a:t>
            </a:r>
            <a:endParaRPr/>
          </a:p>
          <a:p>
            <a:pPr marL="914400" lvl="1" indent="-298450" algn="l" rtl="0">
              <a:spcBef>
                <a:spcPts val="0"/>
              </a:spcBef>
              <a:spcAft>
                <a:spcPts val="0"/>
              </a:spcAft>
              <a:buSzPts val="1100"/>
              <a:buChar char="○"/>
            </a:pPr>
            <a:r>
              <a:rPr lang="en"/>
              <a:t>Faults in one application won’t affect the other</a:t>
            </a:r>
            <a:endParaRPr/>
          </a:p>
          <a:p>
            <a:pPr marL="914400" lvl="1" indent="-298450" algn="l" rtl="0">
              <a:spcBef>
                <a:spcPts val="0"/>
              </a:spcBef>
              <a:spcAft>
                <a:spcPts val="0"/>
              </a:spcAft>
              <a:buSzPts val="1100"/>
              <a:buChar char="○"/>
            </a:pPr>
            <a:r>
              <a:rPr lang="en"/>
              <a:t>One application can be completely unloaded from the process without terminating the entire process.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3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Creating an AppDomain Manager</a:t>
            </a:r>
            <a:endParaRPr/>
          </a:p>
        </p:txBody>
      </p:sp>
      <p:sp>
        <p:nvSpPr>
          <p:cNvPr id="237" name="Google Shape;237;p3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An Application Domain Manager handles the creation and management of appdomains</a:t>
            </a:r>
            <a:endParaRPr/>
          </a:p>
          <a:p>
            <a:pPr marL="457200" lvl="0" indent="-311150" algn="l" rtl="0">
              <a:spcBef>
                <a:spcPts val="0"/>
              </a:spcBef>
              <a:spcAft>
                <a:spcPts val="0"/>
              </a:spcAft>
              <a:buSzPts val="1300"/>
              <a:buChar char="●"/>
            </a:pPr>
            <a:r>
              <a:rPr lang="en"/>
              <a:t>An AppdomainManager is a managed DLL that inherits from the built-in AppDomainManger class</a:t>
            </a:r>
            <a:endParaRPr/>
          </a:p>
          <a:p>
            <a:pPr marL="457200" lvl="0" indent="-311150" algn="l" rtl="0">
              <a:spcBef>
                <a:spcPts val="0"/>
              </a:spcBef>
              <a:spcAft>
                <a:spcPts val="0"/>
              </a:spcAft>
              <a:buSzPts val="1300"/>
              <a:buChar char="●"/>
            </a:pPr>
            <a:r>
              <a:rPr lang="en"/>
              <a:t>Specify some code to run on startup by overriding the InitializeAppDomain method and including our code to run</a:t>
            </a:r>
            <a:endParaRPr/>
          </a:p>
          <a:p>
            <a:pPr marL="457200" lvl="0" indent="-311150" algn="l" rtl="0">
              <a:spcBef>
                <a:spcPts val="0"/>
              </a:spcBef>
              <a:spcAft>
                <a:spcPts val="0"/>
              </a:spcAft>
              <a:buSzPts val="1300"/>
              <a:buChar char="●"/>
            </a:pPr>
            <a:r>
              <a:rPr lang="en"/>
              <a:t>Two main ways to load our custom AppDomainManager (AppDomainManager Injection). Casey Smith and GhostLoader PoC was the first project to highlight this iirc</a:t>
            </a:r>
            <a:endParaRPr/>
          </a:p>
          <a:p>
            <a:pPr marL="914400" lvl="1" indent="-298450" algn="l" rtl="0">
              <a:spcBef>
                <a:spcPts val="0"/>
              </a:spcBef>
              <a:spcAft>
                <a:spcPts val="0"/>
              </a:spcAft>
              <a:buSzPts val="1100"/>
              <a:buChar char="○"/>
            </a:pPr>
            <a:r>
              <a:rPr lang="en"/>
              <a:t>Environment variables</a:t>
            </a:r>
            <a:endParaRPr/>
          </a:p>
          <a:p>
            <a:pPr marL="914400" lvl="1" indent="-298450" algn="l" rtl="0">
              <a:spcBef>
                <a:spcPts val="0"/>
              </a:spcBef>
              <a:spcAft>
                <a:spcPts val="0"/>
              </a:spcAft>
              <a:buSzPts val="1100"/>
              <a:buChar char="○"/>
            </a:pPr>
            <a:r>
              <a:rPr lang="en"/>
              <a:t>Configuration Files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AppDomain Manager Example via Config File</a:t>
            </a:r>
            <a:endParaRPr/>
          </a:p>
        </p:txBody>
      </p:sp>
      <p:sp>
        <p:nvSpPr>
          <p:cNvPr id="243" name="Google Shape;243;p3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2" name="AppDomConfig">
            <a:hlinkClick r:id="" action="ppaction://media"/>
            <a:extLst>
              <a:ext uri="{FF2B5EF4-FFF2-40B4-BE49-F238E27FC236}">
                <a16:creationId xmlns:a16="http://schemas.microsoft.com/office/drawing/2014/main" id="{B7B87730-9BED-3DAA-6007-CA2F5B2D830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60809" y="818530"/>
            <a:ext cx="7622381" cy="4287589"/>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1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Some Obvious Flaws</a:t>
            </a:r>
            <a:endParaRPr/>
          </a:p>
        </p:txBody>
      </p:sp>
      <p:sp>
        <p:nvSpPr>
          <p:cNvPr id="255" name="Google Shape;255;p3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AppDomain Manager DLL has to be in the same path as the assembly you plan on loading the DLL into</a:t>
            </a:r>
            <a:endParaRPr/>
          </a:p>
          <a:p>
            <a:pPr marL="457200" lvl="0" indent="-311150" algn="l" rtl="0">
              <a:spcBef>
                <a:spcPts val="0"/>
              </a:spcBef>
              <a:spcAft>
                <a:spcPts val="0"/>
              </a:spcAft>
              <a:buSzPts val="1300"/>
              <a:buChar char="●"/>
            </a:pPr>
            <a:r>
              <a:rPr lang="en"/>
              <a:t>Requires</a:t>
            </a:r>
            <a:endParaRPr/>
          </a:p>
          <a:p>
            <a:pPr marL="914400" lvl="1" indent="-298450" algn="l" rtl="0">
              <a:spcBef>
                <a:spcPts val="0"/>
              </a:spcBef>
              <a:spcAft>
                <a:spcPts val="0"/>
              </a:spcAft>
              <a:buSzPts val="1100"/>
              <a:buChar char="○"/>
            </a:pPr>
            <a:r>
              <a:rPr lang="en"/>
              <a:t>An assembly in a user writable spot</a:t>
            </a:r>
            <a:endParaRPr/>
          </a:p>
          <a:p>
            <a:pPr marL="914400" lvl="1" indent="-298450" algn="l" rtl="0">
              <a:spcBef>
                <a:spcPts val="0"/>
              </a:spcBef>
              <a:spcAft>
                <a:spcPts val="0"/>
              </a:spcAft>
              <a:buSzPts val="1100"/>
              <a:buChar char="○"/>
            </a:pPr>
            <a:r>
              <a:rPr lang="en"/>
              <a:t>To move and assembly from its native location to a user writable spot</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Overcoming Flaws	</a:t>
            </a:r>
            <a:endParaRPr/>
          </a:p>
        </p:txBody>
      </p:sp>
      <p:sp>
        <p:nvSpPr>
          <p:cNvPr id="261" name="Google Shape;261;p3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The AppDomain Manager assembly is loaded via assembly full name</a:t>
            </a:r>
            <a:endParaRPr/>
          </a:p>
          <a:p>
            <a:pPr marL="457200" lvl="0" indent="-311150" algn="l" rtl="0">
              <a:spcBef>
                <a:spcPts val="0"/>
              </a:spcBef>
              <a:spcAft>
                <a:spcPts val="0"/>
              </a:spcAft>
              <a:buSzPts val="1300"/>
              <a:buChar char="●"/>
            </a:pPr>
            <a:r>
              <a:rPr lang="en"/>
              <a:t>As previously discussed, assembly full name will search in</a:t>
            </a:r>
            <a:endParaRPr/>
          </a:p>
          <a:p>
            <a:pPr marL="914400" lvl="1" indent="-298450" algn="l" rtl="0">
              <a:spcBef>
                <a:spcPts val="0"/>
              </a:spcBef>
              <a:spcAft>
                <a:spcPts val="0"/>
              </a:spcAft>
              <a:buSzPts val="1100"/>
              <a:buChar char="○"/>
            </a:pPr>
            <a:r>
              <a:rPr lang="en"/>
              <a:t>Current directory (Derived from ImagePath)</a:t>
            </a:r>
            <a:endParaRPr/>
          </a:p>
          <a:p>
            <a:pPr marL="914400" lvl="1" indent="-298450" algn="l" rtl="0">
              <a:spcBef>
                <a:spcPts val="0"/>
              </a:spcBef>
              <a:spcAft>
                <a:spcPts val="0"/>
              </a:spcAft>
              <a:buSzPts val="1100"/>
              <a:buChar char="○"/>
            </a:pPr>
            <a:r>
              <a:rPr lang="en"/>
              <a:t>Current directory\[Name of Assembly]\[Name of assembly]</a:t>
            </a:r>
            <a:endParaRPr/>
          </a:p>
          <a:p>
            <a:pPr marL="457200" lvl="0" indent="-311150" algn="l" rtl="0">
              <a:spcBef>
                <a:spcPts val="0"/>
              </a:spcBef>
              <a:spcAft>
                <a:spcPts val="0"/>
              </a:spcAft>
              <a:buSzPts val="1300"/>
              <a:buChar char="●"/>
            </a:pPr>
            <a:r>
              <a:rPr lang="en"/>
              <a:t>If we want to load our AppDomain Manager DLL into an assembly located in C:\Windows\System32 all we need to do is place our DLL into a writable folder off of C:\Windows\System32</a:t>
            </a:r>
            <a:endParaRPr/>
          </a:p>
          <a:p>
            <a:pPr marL="914400" lvl="1" indent="-298450" algn="l" rtl="0">
              <a:spcBef>
                <a:spcPts val="0"/>
              </a:spcBef>
              <a:spcAft>
                <a:spcPts val="0"/>
              </a:spcAft>
              <a:buSzPts val="1100"/>
              <a:buChar char="○"/>
            </a:pPr>
            <a:r>
              <a:rPr lang="en" sz="1300"/>
              <a:t>C:\Windows\System32\Tasks</a:t>
            </a:r>
            <a:endParaRPr sz="1300"/>
          </a:p>
          <a:p>
            <a:pPr marL="914400" lvl="1" indent="-311150" algn="l" rtl="0">
              <a:spcBef>
                <a:spcPts val="0"/>
              </a:spcBef>
              <a:spcAft>
                <a:spcPts val="0"/>
              </a:spcAft>
              <a:buSzPts val="1300"/>
              <a:buChar char="○"/>
            </a:pPr>
            <a:r>
              <a:rPr lang="en" sz="1300"/>
              <a:t>C:\Windows\System32\fxstmp</a:t>
            </a:r>
            <a:endParaRPr sz="1300"/>
          </a:p>
          <a:p>
            <a:pPr marL="457200" lvl="0" indent="-311150" algn="l" rtl="0">
              <a:spcBef>
                <a:spcPts val="0"/>
              </a:spcBef>
              <a:spcAft>
                <a:spcPts val="0"/>
              </a:spcAft>
              <a:buSzPts val="1300"/>
              <a:buChar char="●"/>
            </a:pPr>
            <a:r>
              <a:rPr lang="en"/>
              <a:t>First reported by Casey Smith (subtee) I believe </a:t>
            </a:r>
            <a:endParaRPr sz="13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3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AppDomain Manager Example via Env Variables</a:t>
            </a:r>
            <a:endParaRPr/>
          </a:p>
        </p:txBody>
      </p:sp>
      <p:sp>
        <p:nvSpPr>
          <p:cNvPr id="249" name="Google Shape;249;p3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 name="AppDomEnv">
            <a:hlinkClick r:id="" action="ppaction://media"/>
            <a:extLst>
              <a:ext uri="{FF2B5EF4-FFF2-40B4-BE49-F238E27FC236}">
                <a16:creationId xmlns:a16="http://schemas.microsoft.com/office/drawing/2014/main" id="{ECA8BF29-8F69-DCF5-1C58-19DBA10FC7B5}"/>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57237" y="850800"/>
            <a:ext cx="7629525" cy="42916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4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3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Okay But What About Other Assemblies</a:t>
            </a:r>
            <a:endParaRPr/>
          </a:p>
        </p:txBody>
      </p:sp>
      <p:sp>
        <p:nvSpPr>
          <p:cNvPr id="273" name="Google Shape;273;p3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Because the directory to load the AppDomain Manager is derived from the image path, we can spoof the image path in RTL_USER_PROCESS_PARAMETERS struct to point to a directory we control. This effectively turns ANY .NET assembly on disk into a lolbin.</a:t>
            </a:r>
            <a:endParaRPr dirty="0"/>
          </a:p>
          <a:p>
            <a:pPr marL="457200" lvl="0" indent="-311150" algn="l" rtl="0">
              <a:spcBef>
                <a:spcPts val="0"/>
              </a:spcBef>
              <a:spcAft>
                <a:spcPts val="0"/>
              </a:spcAft>
              <a:buSzPts val="1300"/>
              <a:buChar char="●"/>
            </a:pPr>
            <a:r>
              <a:rPr lang="en" dirty="0"/>
              <a:t>This will use the RtlCreateProcessParametersEx and RtlCreateUserProcess NTAPI calls to set the RTL_USER_PROCESS_PARAMETERS struct and start the target process</a:t>
            </a:r>
            <a:endParaRPr dirty="0"/>
          </a:p>
          <a:p>
            <a:pPr marL="457200" lvl="0" indent="-311150" algn="l" rtl="0">
              <a:spcBef>
                <a:spcPts val="0"/>
              </a:spcBef>
              <a:spcAft>
                <a:spcPts val="0"/>
              </a:spcAft>
              <a:buSzPts val="1300"/>
              <a:buChar char="●"/>
            </a:pPr>
            <a:r>
              <a:rPr lang="en" dirty="0"/>
              <a:t>Performing this will allow the targeted assembly to remain and run in its native path while still forcing the assembly to load our DLL</a:t>
            </a:r>
            <a:endParaRPr dirty="0"/>
          </a:p>
          <a:p>
            <a:pPr marL="457200" lvl="0" indent="-311150" algn="l" rtl="0">
              <a:spcBef>
                <a:spcPts val="0"/>
              </a:spcBef>
              <a:spcAft>
                <a:spcPts val="0"/>
              </a:spcAft>
              <a:buSzPts val="1300"/>
              <a:buChar char="●"/>
            </a:pPr>
            <a:r>
              <a:rPr lang="en" dirty="0"/>
              <a:t>Shout Out </a:t>
            </a:r>
            <a:endParaRPr dirty="0"/>
          </a:p>
          <a:p>
            <a:pPr marL="914400" lvl="1" indent="-298450" algn="l" rtl="0">
              <a:spcBef>
                <a:spcPts val="0"/>
              </a:spcBef>
              <a:spcAft>
                <a:spcPts val="0"/>
              </a:spcAft>
              <a:buSzPts val="1100"/>
              <a:buChar char="○"/>
            </a:pPr>
            <a:r>
              <a:rPr lang="en" dirty="0"/>
              <a:t>Octoberfest7 – Posted original tweet that kicked this off</a:t>
            </a:r>
            <a:endParaRPr dirty="0"/>
          </a:p>
          <a:p>
            <a:pPr marL="914400" lvl="1" indent="-298450" algn="l" rtl="0">
              <a:spcBef>
                <a:spcPts val="0"/>
              </a:spcBef>
              <a:spcAft>
                <a:spcPts val="0"/>
              </a:spcAft>
              <a:buSzPts val="1100"/>
              <a:buChar char="○"/>
            </a:pPr>
            <a:r>
              <a:rPr lang="en" dirty="0"/>
              <a:t>Snovvcrash – Posted a spoofing PoC using the above API calls</a:t>
            </a:r>
            <a:endParaRPr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172B4989-33F4-B106-7D9B-7E304B64261F}"/>
              </a:ext>
            </a:extLst>
          </p:cNvPr>
          <p:cNvGraphicFramePr>
            <a:graphicFrameLocks noGrp="1"/>
          </p:cNvGraphicFramePr>
          <p:nvPr>
            <p:extLst>
              <p:ext uri="{D42A27DB-BD31-4B8C-83A1-F6EECF244321}">
                <p14:modId xmlns:p14="http://schemas.microsoft.com/office/powerpoint/2010/main" val="93365011"/>
              </p:ext>
            </p:extLst>
          </p:nvPr>
        </p:nvGraphicFramePr>
        <p:xfrm>
          <a:off x="1524000" y="933450"/>
          <a:ext cx="6096000" cy="344424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3752300994"/>
                    </a:ext>
                  </a:extLst>
                </a:gridCol>
              </a:tblGrid>
              <a:tr h="370840">
                <a:tc>
                  <a:txBody>
                    <a:bodyPr/>
                    <a:lstStyle/>
                    <a:p>
                      <a:r>
                        <a:rPr lang="en-US" sz="1100" dirty="0">
                          <a:solidFill>
                            <a:schemeClr val="tx2">
                              <a:lumMod val="75000"/>
                            </a:schemeClr>
                          </a:solidFill>
                          <a:latin typeface="Consolas" panose="020B0609020204030204" pitchFamily="49" charset="0"/>
                        </a:rPr>
                        <a:t>RTL_USER_PROCESS_PARAMETERS</a:t>
                      </a:r>
                    </a:p>
                    <a:p>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a:t>
                      </a:r>
                      <a:r>
                        <a:rPr lang="en-US" sz="1100" dirty="0" err="1">
                          <a:solidFill>
                            <a:schemeClr val="tx2">
                              <a:lumMod val="75000"/>
                            </a:schemeClr>
                          </a:solidFill>
                          <a:latin typeface="Consolas" panose="020B0609020204030204" pitchFamily="49" charset="0"/>
                        </a:rPr>
                        <a:t>ulong</a:t>
                      </a:r>
                      <a:r>
                        <a:rPr lang="en-US" sz="1100" dirty="0">
                          <a:solidFill>
                            <a:schemeClr val="tx2">
                              <a:lumMod val="75000"/>
                            </a:schemeClr>
                          </a:solidFill>
                          <a:latin typeface="Consolas" panose="020B0609020204030204" pitchFamily="49" charset="0"/>
                        </a:rPr>
                        <a:t> </a:t>
                      </a:r>
                      <a:r>
                        <a:rPr lang="en-US" sz="1100" dirty="0" err="1">
                          <a:solidFill>
                            <a:schemeClr val="tx2">
                              <a:lumMod val="75000"/>
                            </a:schemeClr>
                          </a:solidFill>
                          <a:latin typeface="Consolas" panose="020B0609020204030204" pitchFamily="49" charset="0"/>
                        </a:rPr>
                        <a:t>MaximumLength</a:t>
                      </a:r>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a:t>
                      </a:r>
                      <a:r>
                        <a:rPr lang="en-US" sz="1100" dirty="0" err="1">
                          <a:solidFill>
                            <a:schemeClr val="tx2">
                              <a:lumMod val="75000"/>
                            </a:schemeClr>
                          </a:solidFill>
                          <a:latin typeface="Consolas" panose="020B0609020204030204" pitchFamily="49" charset="0"/>
                        </a:rPr>
                        <a:t>ulong</a:t>
                      </a:r>
                      <a:r>
                        <a:rPr lang="en-US" sz="1100" dirty="0">
                          <a:solidFill>
                            <a:schemeClr val="tx2">
                              <a:lumMod val="75000"/>
                            </a:schemeClr>
                          </a:solidFill>
                          <a:latin typeface="Consolas" panose="020B0609020204030204" pitchFamily="49" charset="0"/>
                        </a:rPr>
                        <a:t> Length;</a:t>
                      </a:r>
                    </a:p>
                    <a:p>
                      <a:r>
                        <a:rPr lang="en-US" sz="1100" dirty="0">
                          <a:solidFill>
                            <a:schemeClr val="tx2">
                              <a:lumMod val="75000"/>
                            </a:schemeClr>
                          </a:solidFill>
                          <a:latin typeface="Consolas" panose="020B0609020204030204" pitchFamily="49" charset="0"/>
                        </a:rPr>
                        <a:t>	public </a:t>
                      </a:r>
                      <a:r>
                        <a:rPr lang="en-US" sz="1100" dirty="0" err="1">
                          <a:solidFill>
                            <a:schemeClr val="tx2">
                              <a:lumMod val="75000"/>
                            </a:schemeClr>
                          </a:solidFill>
                          <a:latin typeface="Consolas" panose="020B0609020204030204" pitchFamily="49" charset="0"/>
                        </a:rPr>
                        <a:t>ulong</a:t>
                      </a:r>
                      <a:r>
                        <a:rPr lang="en-US" sz="1100" dirty="0">
                          <a:solidFill>
                            <a:schemeClr val="tx2">
                              <a:lumMod val="75000"/>
                            </a:schemeClr>
                          </a:solidFill>
                          <a:latin typeface="Consolas" panose="020B0609020204030204" pitchFamily="49" charset="0"/>
                        </a:rPr>
                        <a:t> Flags;</a:t>
                      </a:r>
                    </a:p>
                    <a:p>
                      <a:r>
                        <a:rPr lang="en-US" sz="1100" dirty="0">
                          <a:solidFill>
                            <a:schemeClr val="tx2">
                              <a:lumMod val="75000"/>
                            </a:schemeClr>
                          </a:solidFill>
                          <a:latin typeface="Consolas" panose="020B0609020204030204" pitchFamily="49" charset="0"/>
                        </a:rPr>
                        <a:t>	public </a:t>
                      </a:r>
                      <a:r>
                        <a:rPr lang="en-US" sz="1100" dirty="0" err="1">
                          <a:solidFill>
                            <a:schemeClr val="tx2">
                              <a:lumMod val="75000"/>
                            </a:schemeClr>
                          </a:solidFill>
                          <a:latin typeface="Consolas" panose="020B0609020204030204" pitchFamily="49" charset="0"/>
                        </a:rPr>
                        <a:t>ulong</a:t>
                      </a:r>
                      <a:r>
                        <a:rPr lang="en-US" sz="1100" dirty="0">
                          <a:solidFill>
                            <a:schemeClr val="tx2">
                              <a:lumMod val="75000"/>
                            </a:schemeClr>
                          </a:solidFill>
                          <a:latin typeface="Consolas" panose="020B0609020204030204" pitchFamily="49" charset="0"/>
                        </a:rPr>
                        <a:t> </a:t>
                      </a:r>
                      <a:r>
                        <a:rPr lang="en-US" sz="1100" dirty="0" err="1">
                          <a:solidFill>
                            <a:schemeClr val="tx2">
                              <a:lumMod val="75000"/>
                            </a:schemeClr>
                          </a:solidFill>
                          <a:latin typeface="Consolas" panose="020B0609020204030204" pitchFamily="49" charset="0"/>
                        </a:rPr>
                        <a:t>DebugFlags</a:t>
                      </a:r>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a:t>
                      </a:r>
                      <a:r>
                        <a:rPr lang="en-US" sz="1100" dirty="0" err="1">
                          <a:solidFill>
                            <a:schemeClr val="tx2">
                              <a:lumMod val="75000"/>
                            </a:schemeClr>
                          </a:solidFill>
                          <a:latin typeface="Consolas" panose="020B0609020204030204" pitchFamily="49" charset="0"/>
                        </a:rPr>
                        <a:t>IntPtr</a:t>
                      </a:r>
                      <a:r>
                        <a:rPr lang="en-US" sz="1100" dirty="0">
                          <a:solidFill>
                            <a:schemeClr val="tx2">
                              <a:lumMod val="75000"/>
                            </a:schemeClr>
                          </a:solidFill>
                          <a:latin typeface="Consolas" panose="020B0609020204030204" pitchFamily="49" charset="0"/>
                        </a:rPr>
                        <a:t> </a:t>
                      </a:r>
                      <a:r>
                        <a:rPr lang="en-US" sz="1100" dirty="0" err="1">
                          <a:solidFill>
                            <a:schemeClr val="tx2">
                              <a:lumMod val="75000"/>
                            </a:schemeClr>
                          </a:solidFill>
                          <a:latin typeface="Consolas" panose="020B0609020204030204" pitchFamily="49" charset="0"/>
                        </a:rPr>
                        <a:t>ConsoleHandle</a:t>
                      </a:r>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a:t>
                      </a:r>
                      <a:r>
                        <a:rPr lang="en-US" sz="1100" dirty="0" err="1">
                          <a:solidFill>
                            <a:schemeClr val="tx2">
                              <a:lumMod val="75000"/>
                            </a:schemeClr>
                          </a:solidFill>
                          <a:latin typeface="Consolas" panose="020B0609020204030204" pitchFamily="49" charset="0"/>
                        </a:rPr>
                        <a:t>ulong</a:t>
                      </a:r>
                      <a:r>
                        <a:rPr lang="en-US" sz="1100" dirty="0">
                          <a:solidFill>
                            <a:schemeClr val="tx2">
                              <a:lumMod val="75000"/>
                            </a:schemeClr>
                          </a:solidFill>
                          <a:latin typeface="Consolas" panose="020B0609020204030204" pitchFamily="49" charset="0"/>
                        </a:rPr>
                        <a:t> </a:t>
                      </a:r>
                      <a:r>
                        <a:rPr lang="en-US" sz="1100" dirty="0" err="1">
                          <a:solidFill>
                            <a:schemeClr val="tx2">
                              <a:lumMod val="75000"/>
                            </a:schemeClr>
                          </a:solidFill>
                          <a:latin typeface="Consolas" panose="020B0609020204030204" pitchFamily="49" charset="0"/>
                        </a:rPr>
                        <a:t>ConsoleFlags</a:t>
                      </a:r>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a:t>
                      </a:r>
                      <a:r>
                        <a:rPr lang="en-US" sz="1100" dirty="0" err="1">
                          <a:solidFill>
                            <a:schemeClr val="tx2">
                              <a:lumMod val="75000"/>
                            </a:schemeClr>
                          </a:solidFill>
                          <a:latin typeface="Consolas" panose="020B0609020204030204" pitchFamily="49" charset="0"/>
                        </a:rPr>
                        <a:t>IntPtr</a:t>
                      </a:r>
                      <a:r>
                        <a:rPr lang="en-US" sz="1100" dirty="0">
                          <a:solidFill>
                            <a:schemeClr val="tx2">
                              <a:lumMod val="75000"/>
                            </a:schemeClr>
                          </a:solidFill>
                          <a:latin typeface="Consolas" panose="020B0609020204030204" pitchFamily="49" charset="0"/>
                        </a:rPr>
                        <a:t> </a:t>
                      </a:r>
                      <a:r>
                        <a:rPr lang="en-US" sz="1100" dirty="0" err="1">
                          <a:solidFill>
                            <a:schemeClr val="tx2">
                              <a:lumMod val="75000"/>
                            </a:schemeClr>
                          </a:solidFill>
                          <a:latin typeface="Consolas" panose="020B0609020204030204" pitchFamily="49" charset="0"/>
                        </a:rPr>
                        <a:t>StandardInput</a:t>
                      </a:r>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a:t>
                      </a:r>
                      <a:r>
                        <a:rPr lang="en-US" sz="1100" dirty="0" err="1">
                          <a:solidFill>
                            <a:schemeClr val="tx2">
                              <a:lumMod val="75000"/>
                            </a:schemeClr>
                          </a:solidFill>
                          <a:latin typeface="Consolas" panose="020B0609020204030204" pitchFamily="49" charset="0"/>
                        </a:rPr>
                        <a:t>IntPtr</a:t>
                      </a:r>
                      <a:r>
                        <a:rPr lang="en-US" sz="1100" dirty="0">
                          <a:solidFill>
                            <a:schemeClr val="tx2">
                              <a:lumMod val="75000"/>
                            </a:schemeClr>
                          </a:solidFill>
                          <a:latin typeface="Consolas" panose="020B0609020204030204" pitchFamily="49" charset="0"/>
                        </a:rPr>
                        <a:t> </a:t>
                      </a:r>
                      <a:r>
                        <a:rPr lang="en-US" sz="1100" dirty="0" err="1">
                          <a:solidFill>
                            <a:schemeClr val="tx2">
                              <a:lumMod val="75000"/>
                            </a:schemeClr>
                          </a:solidFill>
                          <a:latin typeface="Consolas" panose="020B0609020204030204" pitchFamily="49" charset="0"/>
                        </a:rPr>
                        <a:t>StandardOutput</a:t>
                      </a:r>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a:t>
                      </a:r>
                      <a:r>
                        <a:rPr lang="en-US" sz="1100" dirty="0" err="1">
                          <a:solidFill>
                            <a:schemeClr val="tx2">
                              <a:lumMod val="75000"/>
                            </a:schemeClr>
                          </a:solidFill>
                          <a:latin typeface="Consolas" panose="020B0609020204030204" pitchFamily="49" charset="0"/>
                        </a:rPr>
                        <a:t>IntPtr</a:t>
                      </a:r>
                      <a:r>
                        <a:rPr lang="en-US" sz="1100" dirty="0">
                          <a:solidFill>
                            <a:schemeClr val="tx2">
                              <a:lumMod val="75000"/>
                            </a:schemeClr>
                          </a:solidFill>
                          <a:latin typeface="Consolas" panose="020B0609020204030204" pitchFamily="49" charset="0"/>
                        </a:rPr>
                        <a:t> </a:t>
                      </a:r>
                      <a:r>
                        <a:rPr lang="en-US" sz="1100" dirty="0" err="1">
                          <a:solidFill>
                            <a:schemeClr val="tx2">
                              <a:lumMod val="75000"/>
                            </a:schemeClr>
                          </a:solidFill>
                          <a:latin typeface="Consolas" panose="020B0609020204030204" pitchFamily="49" charset="0"/>
                        </a:rPr>
                        <a:t>StandardError</a:t>
                      </a:r>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CURDIR </a:t>
                      </a:r>
                      <a:r>
                        <a:rPr lang="en-US" sz="1100" dirty="0" err="1">
                          <a:solidFill>
                            <a:schemeClr val="tx2">
                              <a:lumMod val="75000"/>
                            </a:schemeClr>
                          </a:solidFill>
                          <a:latin typeface="Consolas" panose="020B0609020204030204" pitchFamily="49" charset="0"/>
                        </a:rPr>
                        <a:t>CurrentDirectory</a:t>
                      </a:r>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String </a:t>
                      </a:r>
                      <a:r>
                        <a:rPr lang="en-US" sz="1100" dirty="0" err="1">
                          <a:solidFill>
                            <a:schemeClr val="tx2">
                              <a:lumMod val="75000"/>
                            </a:schemeClr>
                          </a:solidFill>
                          <a:latin typeface="Consolas" panose="020B0609020204030204" pitchFamily="49" charset="0"/>
                        </a:rPr>
                        <a:t>DllPath</a:t>
                      </a:r>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String </a:t>
                      </a:r>
                      <a:r>
                        <a:rPr lang="en-US" sz="1100" dirty="0" err="1">
                          <a:solidFill>
                            <a:schemeClr val="tx2">
                              <a:lumMod val="75000"/>
                            </a:schemeClr>
                          </a:solidFill>
                          <a:latin typeface="Consolas" panose="020B0609020204030204" pitchFamily="49" charset="0"/>
                        </a:rPr>
                        <a:t>ImagePathName</a:t>
                      </a:r>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String </a:t>
                      </a:r>
                      <a:r>
                        <a:rPr lang="en-US" sz="1100" dirty="0" err="1">
                          <a:solidFill>
                            <a:schemeClr val="tx2">
                              <a:lumMod val="75000"/>
                            </a:schemeClr>
                          </a:solidFill>
                          <a:latin typeface="Consolas" panose="020B0609020204030204" pitchFamily="49" charset="0"/>
                        </a:rPr>
                        <a:t>CommandLine</a:t>
                      </a:r>
                      <a:r>
                        <a:rPr lang="en-US" sz="1100" dirty="0">
                          <a:solidFill>
                            <a:schemeClr val="tx2">
                              <a:lumMod val="75000"/>
                            </a:schemeClr>
                          </a:solidFill>
                          <a:latin typeface="Consolas" panose="020B0609020204030204" pitchFamily="49" charset="0"/>
                        </a:rPr>
                        <a:t>;</a:t>
                      </a:r>
                    </a:p>
                    <a:p>
                      <a:r>
                        <a:rPr lang="en-US" sz="1100" dirty="0">
                          <a:solidFill>
                            <a:schemeClr val="tx2">
                              <a:lumMod val="75000"/>
                            </a:schemeClr>
                          </a:solidFill>
                          <a:latin typeface="Consolas" panose="020B0609020204030204" pitchFamily="49" charset="0"/>
                        </a:rPr>
                        <a:t>	public </a:t>
                      </a:r>
                      <a:r>
                        <a:rPr lang="en-US" sz="1100" dirty="0" err="1">
                          <a:solidFill>
                            <a:schemeClr val="tx2">
                              <a:lumMod val="75000"/>
                            </a:schemeClr>
                          </a:solidFill>
                          <a:latin typeface="Consolas" panose="020B0609020204030204" pitchFamily="49" charset="0"/>
                        </a:rPr>
                        <a:t>IntPtr</a:t>
                      </a:r>
                      <a:r>
                        <a:rPr lang="en-US" sz="1100" dirty="0">
                          <a:solidFill>
                            <a:schemeClr val="tx2">
                              <a:lumMod val="75000"/>
                            </a:schemeClr>
                          </a:solidFill>
                          <a:latin typeface="Consolas" panose="020B0609020204030204" pitchFamily="49" charset="0"/>
                        </a:rPr>
                        <a:t> Environment;</a:t>
                      </a:r>
                    </a:p>
                    <a:p>
                      <a:r>
                        <a:rPr lang="en-US" sz="1100" dirty="0">
                          <a:solidFill>
                            <a:schemeClr val="tx2">
                              <a:lumMod val="75000"/>
                            </a:schemeClr>
                          </a:solidFill>
                          <a:latin typeface="Consolas" panose="020B0609020204030204" pitchFamily="49" charset="0"/>
                        </a:rPr>
                        <a:t>	……………</a:t>
                      </a:r>
                    </a:p>
                    <a:p>
                      <a:r>
                        <a:rPr lang="en-US" sz="1100" dirty="0">
                          <a:solidFill>
                            <a:schemeClr val="tx2">
                              <a:lumMod val="75000"/>
                            </a:schemeClr>
                          </a:solidFill>
                          <a:latin typeface="Consolas" panose="020B0609020204030204" pitchFamily="49" charset="0"/>
                        </a:rPr>
                        <a:t>	Snipped</a:t>
                      </a:r>
                    </a:p>
                    <a:p>
                      <a:r>
                        <a:rPr lang="en-US" sz="1100" dirty="0">
                          <a:solidFill>
                            <a:schemeClr val="tx2">
                              <a:lumMod val="75000"/>
                            </a:schemeClr>
                          </a:solidFill>
                          <a:latin typeface="Consolas" panose="020B0609020204030204" pitchFamily="49" charset="0"/>
                        </a:rPr>
                        <a:t>}</a:t>
                      </a:r>
                    </a:p>
                    <a:p>
                      <a:endParaRPr lang="en-US" sz="1100" dirty="0">
                        <a:latin typeface="Consolas" panose="020B06090202040302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2669807962"/>
                  </a:ext>
                </a:extLst>
              </a:tr>
            </a:tbl>
          </a:graphicData>
        </a:graphic>
      </p:graphicFrame>
    </p:spTree>
    <p:extLst>
      <p:ext uri="{BB962C8B-B14F-4D97-AF65-F5344CB8AC3E}">
        <p14:creationId xmlns:p14="http://schemas.microsoft.com/office/powerpoint/2010/main" val="4667859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172B4989-33F4-B106-7D9B-7E304B64261F}"/>
              </a:ext>
            </a:extLst>
          </p:cNvPr>
          <p:cNvGraphicFramePr>
            <a:graphicFrameLocks noGrp="1"/>
          </p:cNvGraphicFramePr>
          <p:nvPr>
            <p:extLst>
              <p:ext uri="{D42A27DB-BD31-4B8C-83A1-F6EECF244321}">
                <p14:modId xmlns:p14="http://schemas.microsoft.com/office/powerpoint/2010/main" val="363497539"/>
              </p:ext>
            </p:extLst>
          </p:nvPr>
        </p:nvGraphicFramePr>
        <p:xfrm>
          <a:off x="1524000" y="430530"/>
          <a:ext cx="6096000" cy="4091940"/>
        </p:xfrm>
        <a:graphic>
          <a:graphicData uri="http://schemas.openxmlformats.org/drawingml/2006/table">
            <a:tbl>
              <a:tblPr firstRow="1" bandRow="1">
                <a:tableStyleId>{5C22544A-7EE6-4342-B048-85BDC9FD1C3A}</a:tableStyleId>
              </a:tblPr>
              <a:tblGrid>
                <a:gridCol w="6096000">
                  <a:extLst>
                    <a:ext uri="{9D8B030D-6E8A-4147-A177-3AD203B41FA5}">
                      <a16:colId xmlns:a16="http://schemas.microsoft.com/office/drawing/2014/main" val="3752300994"/>
                    </a:ext>
                  </a:extLst>
                </a:gridCol>
              </a:tblGrid>
              <a:tr h="370840">
                <a:tc>
                  <a:txBody>
                    <a:bodyPr/>
                    <a:lstStyle/>
                    <a:p>
                      <a:r>
                        <a:rPr lang="en-US" sz="1050" dirty="0">
                          <a:solidFill>
                            <a:schemeClr val="tx2">
                              <a:lumMod val="75000"/>
                            </a:schemeClr>
                          </a:solidFill>
                          <a:latin typeface="Consolas" panose="020B0609020204030204" pitchFamily="49" charset="0"/>
                        </a:rPr>
                        <a:t>String </a:t>
                      </a:r>
                      <a:r>
                        <a:rPr lang="en-US" sz="1050" dirty="0" err="1">
                          <a:solidFill>
                            <a:schemeClr val="tx2">
                              <a:lumMod val="75000"/>
                            </a:schemeClr>
                          </a:solidFill>
                          <a:latin typeface="Consolas" panose="020B0609020204030204" pitchFamily="49" charset="0"/>
                        </a:rPr>
                        <a:t>WinDir</a:t>
                      </a:r>
                      <a:r>
                        <a:rPr lang="en-US" sz="1050" dirty="0">
                          <a:solidFill>
                            <a:schemeClr val="tx2">
                              <a:lumMod val="75000"/>
                            </a:schemeClr>
                          </a:solidFill>
                          <a:latin typeface="Consolas" panose="020B0609020204030204" pitchFamily="49" charset="0"/>
                        </a:rPr>
                        <a:t> = </a:t>
                      </a:r>
                      <a:r>
                        <a:rPr lang="en-US" sz="1050" dirty="0" err="1">
                          <a:solidFill>
                            <a:schemeClr val="tx2">
                              <a:lumMod val="75000"/>
                            </a:schemeClr>
                          </a:solidFill>
                          <a:latin typeface="Consolas" panose="020B0609020204030204" pitchFamily="49" charset="0"/>
                        </a:rPr>
                        <a:t>Environment.GetEnvironmentVariable</a:t>
                      </a:r>
                      <a:r>
                        <a:rPr lang="en-US" sz="1050" dirty="0">
                          <a:solidFill>
                            <a:schemeClr val="tx2">
                              <a:lumMod val="75000"/>
                            </a:schemeClr>
                          </a:solidFill>
                          <a:latin typeface="Consolas" panose="020B0609020204030204" pitchFamily="49" charset="0"/>
                        </a:rPr>
                        <a:t>("</a:t>
                      </a:r>
                      <a:r>
                        <a:rPr lang="en-US" sz="1050" dirty="0" err="1">
                          <a:solidFill>
                            <a:schemeClr val="tx2">
                              <a:lumMod val="75000"/>
                            </a:schemeClr>
                          </a:solidFill>
                          <a:latin typeface="Consolas" panose="020B0609020204030204" pitchFamily="49" charset="0"/>
                        </a:rPr>
                        <a:t>windir</a:t>
                      </a:r>
                      <a:r>
                        <a:rPr lang="en-US" sz="1050" dirty="0">
                          <a:solidFill>
                            <a:schemeClr val="tx2">
                              <a:lumMod val="75000"/>
                            </a:schemeClr>
                          </a:solidFill>
                          <a:latin typeface="Consolas" panose="020B0609020204030204" pitchFamily="49" charset="0"/>
                        </a:rPr>
                        <a:t>");</a:t>
                      </a:r>
                    </a:p>
                    <a:p>
                      <a:r>
                        <a:rPr lang="en-US" sz="1050" dirty="0" err="1">
                          <a:solidFill>
                            <a:schemeClr val="tx2">
                              <a:lumMod val="75000"/>
                            </a:schemeClr>
                          </a:solidFill>
                          <a:latin typeface="Consolas" panose="020B0609020204030204" pitchFamily="49" charset="0"/>
                        </a:rPr>
                        <a:t>IntPtr</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uSystemDir</a:t>
                      </a:r>
                      <a:r>
                        <a:rPr lang="en-US" sz="1050" dirty="0">
                          <a:solidFill>
                            <a:schemeClr val="tx2">
                              <a:lumMod val="75000"/>
                            </a:schemeClr>
                          </a:solidFill>
                          <a:latin typeface="Consolas" panose="020B0609020204030204" pitchFamily="49" charset="0"/>
                        </a:rPr>
                        <a:t> = </a:t>
                      </a:r>
                      <a:r>
                        <a:rPr lang="en-US" sz="1050" dirty="0" err="1">
                          <a:solidFill>
                            <a:schemeClr val="tx2">
                              <a:lumMod val="75000"/>
                            </a:schemeClr>
                          </a:solidFill>
                          <a:latin typeface="Consolas" panose="020B0609020204030204" pitchFamily="49" charset="0"/>
                        </a:rPr>
                        <a:t>CreateUnicodeStruct</a:t>
                      </a:r>
                      <a:r>
                        <a:rPr lang="en-US" sz="1050" dirty="0">
                          <a:solidFill>
                            <a:schemeClr val="tx2">
                              <a:lumMod val="75000"/>
                            </a:schemeClr>
                          </a:solidFill>
                          <a:latin typeface="Consolas" panose="020B0609020204030204" pitchFamily="49" charset="0"/>
                        </a:rPr>
                        <a:t>(</a:t>
                      </a:r>
                      <a:r>
                        <a:rPr lang="en-US" sz="1050" dirty="0" err="1">
                          <a:solidFill>
                            <a:schemeClr val="tx2">
                              <a:lumMod val="75000"/>
                            </a:schemeClr>
                          </a:solidFill>
                          <a:latin typeface="Consolas" panose="020B0609020204030204" pitchFamily="49" charset="0"/>
                        </a:rPr>
                        <a:t>WinDir</a:t>
                      </a:r>
                      <a:r>
                        <a:rPr lang="en-US" sz="1050" dirty="0">
                          <a:solidFill>
                            <a:schemeClr val="tx2">
                              <a:lumMod val="75000"/>
                            </a:schemeClr>
                          </a:solidFill>
                          <a:latin typeface="Consolas" panose="020B0609020204030204" pitchFamily="49" charset="0"/>
                        </a:rPr>
                        <a:t> + "\\System32");</a:t>
                      </a:r>
                    </a:p>
                    <a:p>
                      <a:r>
                        <a:rPr lang="en-US" sz="1050" dirty="0" err="1">
                          <a:solidFill>
                            <a:schemeClr val="tx2">
                              <a:lumMod val="75000"/>
                            </a:schemeClr>
                          </a:solidFill>
                          <a:latin typeface="Consolas" panose="020B0609020204030204" pitchFamily="49" charset="0"/>
                        </a:rPr>
                        <a:t>IntPtr</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uTargetPath</a:t>
                      </a:r>
                      <a:r>
                        <a:rPr lang="en-US" sz="1050" dirty="0">
                          <a:solidFill>
                            <a:schemeClr val="tx2">
                              <a:lumMod val="75000"/>
                            </a:schemeClr>
                          </a:solidFill>
                          <a:latin typeface="Consolas" panose="020B0609020204030204" pitchFamily="49" charset="0"/>
                        </a:rPr>
                        <a:t> = </a:t>
                      </a:r>
                      <a:r>
                        <a:rPr lang="en-US" sz="1050" dirty="0" err="1">
                          <a:solidFill>
                            <a:schemeClr val="tx2">
                              <a:lumMod val="75000"/>
                            </a:schemeClr>
                          </a:solidFill>
                          <a:latin typeface="Consolas" panose="020B0609020204030204" pitchFamily="49" charset="0"/>
                        </a:rPr>
                        <a:t>CreateUnicodeStruct</a:t>
                      </a:r>
                      <a:r>
                        <a:rPr lang="en-US" sz="1050" dirty="0">
                          <a:solidFill>
                            <a:schemeClr val="tx2">
                              <a:lumMod val="75000"/>
                            </a:schemeClr>
                          </a:solidFill>
                          <a:latin typeface="Consolas" panose="020B0609020204030204" pitchFamily="49" charset="0"/>
                        </a:rPr>
                        <a:t>("C:\\Test\\Grrcon\\AppDomain\\powershell.exe");</a:t>
                      </a:r>
                    </a:p>
                    <a:p>
                      <a:r>
                        <a:rPr lang="en-US" sz="1050" dirty="0" err="1">
                          <a:solidFill>
                            <a:schemeClr val="tx2">
                              <a:lumMod val="75000"/>
                            </a:schemeClr>
                          </a:solidFill>
                          <a:latin typeface="Consolas" panose="020B0609020204030204" pitchFamily="49" charset="0"/>
                        </a:rPr>
                        <a:t>IntPtr</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uWindowName</a:t>
                      </a:r>
                      <a:r>
                        <a:rPr lang="en-US" sz="1050" dirty="0">
                          <a:solidFill>
                            <a:schemeClr val="tx2">
                              <a:lumMod val="75000"/>
                            </a:schemeClr>
                          </a:solidFill>
                          <a:latin typeface="Consolas" panose="020B0609020204030204" pitchFamily="49" charset="0"/>
                        </a:rPr>
                        <a:t> = </a:t>
                      </a:r>
                      <a:r>
                        <a:rPr lang="en-US" sz="1050" dirty="0" err="1">
                          <a:solidFill>
                            <a:schemeClr val="tx2">
                              <a:lumMod val="75000"/>
                            </a:schemeClr>
                          </a:solidFill>
                          <a:latin typeface="Consolas" panose="020B0609020204030204" pitchFamily="49" charset="0"/>
                        </a:rPr>
                        <a:t>CreateUnicodeStruct</a:t>
                      </a:r>
                      <a:r>
                        <a:rPr lang="en-US" sz="1050" dirty="0">
                          <a:solidFill>
                            <a:schemeClr val="tx2">
                              <a:lumMod val="75000"/>
                            </a:schemeClr>
                          </a:solidFill>
                          <a:latin typeface="Consolas" panose="020B0609020204030204" pitchFamily="49" charset="0"/>
                        </a:rPr>
                        <a:t>("</a:t>
                      </a:r>
                      <a:r>
                        <a:rPr lang="en-US" sz="1050" dirty="0" err="1">
                          <a:solidFill>
                            <a:schemeClr val="tx2">
                              <a:lumMod val="75000"/>
                            </a:schemeClr>
                          </a:solidFill>
                          <a:latin typeface="Consolas" panose="020B0609020204030204" pitchFamily="49" charset="0"/>
                        </a:rPr>
                        <a:t>Powershell</a:t>
                      </a:r>
                      <a:r>
                        <a:rPr lang="en-US" sz="1050" dirty="0">
                          <a:solidFill>
                            <a:schemeClr val="tx2">
                              <a:lumMod val="75000"/>
                            </a:schemeClr>
                          </a:solidFill>
                          <a:latin typeface="Consolas" panose="020B0609020204030204" pitchFamily="49" charset="0"/>
                        </a:rPr>
                        <a:t>");</a:t>
                      </a:r>
                    </a:p>
                    <a:p>
                      <a:r>
                        <a:rPr lang="en-US" sz="1050" dirty="0" err="1">
                          <a:solidFill>
                            <a:schemeClr val="tx2">
                              <a:lumMod val="75000"/>
                            </a:schemeClr>
                          </a:solidFill>
                          <a:latin typeface="Consolas" panose="020B0609020204030204" pitchFamily="49" charset="0"/>
                        </a:rPr>
                        <a:t>IntPtr</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uCurrentDir</a:t>
                      </a:r>
                      <a:r>
                        <a:rPr lang="en-US" sz="1050" dirty="0">
                          <a:solidFill>
                            <a:schemeClr val="tx2">
                              <a:lumMod val="75000"/>
                            </a:schemeClr>
                          </a:solidFill>
                          <a:latin typeface="Consolas" panose="020B0609020204030204" pitchFamily="49" charset="0"/>
                        </a:rPr>
                        <a:t> = </a:t>
                      </a:r>
                      <a:r>
                        <a:rPr lang="en-US" sz="1050" dirty="0" err="1">
                          <a:solidFill>
                            <a:schemeClr val="tx2">
                              <a:lumMod val="75000"/>
                            </a:schemeClr>
                          </a:solidFill>
                          <a:latin typeface="Consolas" panose="020B0609020204030204" pitchFamily="49" charset="0"/>
                        </a:rPr>
                        <a:t>CreateUnicodeStruct</a:t>
                      </a:r>
                      <a:r>
                        <a:rPr lang="en-US" sz="1050" dirty="0">
                          <a:solidFill>
                            <a:schemeClr val="tx2">
                              <a:lumMod val="75000"/>
                            </a:schemeClr>
                          </a:solidFill>
                          <a:latin typeface="Consolas" panose="020B0609020204030204" pitchFamily="49" charset="0"/>
                        </a:rPr>
                        <a:t>("C:\\Windows\\System32\\WindowsPowerShell\\v1.0");</a:t>
                      </a:r>
                    </a:p>
                    <a:p>
                      <a:r>
                        <a:rPr lang="en-US" sz="1050" dirty="0" err="1">
                          <a:solidFill>
                            <a:schemeClr val="tx2">
                              <a:lumMod val="75000"/>
                            </a:schemeClr>
                          </a:solidFill>
                          <a:latin typeface="Consolas" panose="020B0609020204030204" pitchFamily="49" charset="0"/>
                        </a:rPr>
                        <a:t>IntPtr</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desktopInfo</a:t>
                      </a:r>
                      <a:r>
                        <a:rPr lang="en-US" sz="1050" dirty="0">
                          <a:solidFill>
                            <a:schemeClr val="tx2">
                              <a:lumMod val="75000"/>
                            </a:schemeClr>
                          </a:solidFill>
                          <a:latin typeface="Consolas" panose="020B0609020204030204" pitchFamily="49" charset="0"/>
                        </a:rPr>
                        <a:t> = </a:t>
                      </a:r>
                      <a:r>
                        <a:rPr lang="en-US" sz="1050" dirty="0" err="1">
                          <a:solidFill>
                            <a:schemeClr val="tx2">
                              <a:lumMod val="75000"/>
                            </a:schemeClr>
                          </a:solidFill>
                          <a:latin typeface="Consolas" panose="020B0609020204030204" pitchFamily="49" charset="0"/>
                        </a:rPr>
                        <a:t>CreateUnicodeStruct</a:t>
                      </a:r>
                      <a:r>
                        <a:rPr lang="en-US" sz="1050" dirty="0">
                          <a:solidFill>
                            <a:schemeClr val="tx2">
                              <a:lumMod val="75000"/>
                            </a:schemeClr>
                          </a:solidFill>
                          <a:latin typeface="Consolas" panose="020B0609020204030204" pitchFamily="49" charset="0"/>
                        </a:rPr>
                        <a:t>(@"WinSta0\Default");</a:t>
                      </a:r>
                    </a:p>
                    <a:p>
                      <a:r>
                        <a:rPr lang="en-US" sz="1050" dirty="0" err="1">
                          <a:solidFill>
                            <a:schemeClr val="tx2">
                              <a:lumMod val="75000"/>
                            </a:schemeClr>
                          </a:solidFill>
                          <a:latin typeface="Consolas" panose="020B0609020204030204" pitchFamily="49" charset="0"/>
                        </a:rPr>
                        <a:t>IntPtr</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uCommandLine</a:t>
                      </a:r>
                      <a:r>
                        <a:rPr lang="en-US" sz="1050" dirty="0">
                          <a:solidFill>
                            <a:schemeClr val="tx2">
                              <a:lumMod val="75000"/>
                            </a:schemeClr>
                          </a:solidFill>
                          <a:latin typeface="Consolas" panose="020B0609020204030204" pitchFamily="49" charset="0"/>
                        </a:rPr>
                        <a:t> = </a:t>
                      </a:r>
                      <a:r>
                        <a:rPr lang="en-US" sz="1050" dirty="0" err="1">
                          <a:solidFill>
                            <a:schemeClr val="tx2">
                              <a:lumMod val="75000"/>
                            </a:schemeClr>
                          </a:solidFill>
                          <a:latin typeface="Consolas" panose="020B0609020204030204" pitchFamily="49" charset="0"/>
                        </a:rPr>
                        <a:t>CreateUnicodeStruct</a:t>
                      </a:r>
                      <a:r>
                        <a:rPr lang="en-US" sz="1050" dirty="0">
                          <a:solidFill>
                            <a:schemeClr val="tx2">
                              <a:lumMod val="75000"/>
                            </a:schemeClr>
                          </a:solidFill>
                          <a:latin typeface="Consolas" panose="020B0609020204030204" pitchFamily="49" charset="0"/>
                        </a:rPr>
                        <a:t>("C:\\Windows\\System32\\WindowsPowerShell\\v1.0\\powershell.exe");</a:t>
                      </a:r>
                    </a:p>
                    <a:p>
                      <a:endParaRPr lang="en-US" sz="1050" dirty="0">
                        <a:solidFill>
                          <a:schemeClr val="tx2">
                            <a:lumMod val="75000"/>
                          </a:schemeClr>
                        </a:solidFill>
                        <a:latin typeface="Consolas" panose="020B0609020204030204" pitchFamily="49" charset="0"/>
                      </a:endParaRPr>
                    </a:p>
                    <a:p>
                      <a:r>
                        <a:rPr lang="en-US" sz="1050" dirty="0" err="1">
                          <a:solidFill>
                            <a:schemeClr val="tx2">
                              <a:lumMod val="75000"/>
                            </a:schemeClr>
                          </a:solidFill>
                          <a:latin typeface="Consolas" panose="020B0609020204030204" pitchFamily="49" charset="0"/>
                        </a:rPr>
                        <a:t>IntPtr</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pProcParams</a:t>
                      </a:r>
                      <a:r>
                        <a:rPr lang="en-US" sz="1050" dirty="0">
                          <a:solidFill>
                            <a:schemeClr val="tx2">
                              <a:lumMod val="75000"/>
                            </a:schemeClr>
                          </a:solidFill>
                          <a:latin typeface="Consolas" panose="020B0609020204030204" pitchFamily="49" charset="0"/>
                        </a:rPr>
                        <a:t> = </a:t>
                      </a:r>
                      <a:r>
                        <a:rPr lang="en-US" sz="1050" dirty="0" err="1">
                          <a:solidFill>
                            <a:schemeClr val="tx2">
                              <a:lumMod val="75000"/>
                            </a:schemeClr>
                          </a:solidFill>
                          <a:latin typeface="Consolas" panose="020B0609020204030204" pitchFamily="49" charset="0"/>
                        </a:rPr>
                        <a:t>IntPtr.Zero</a:t>
                      </a:r>
                      <a:r>
                        <a:rPr lang="en-US" sz="1050" dirty="0">
                          <a:solidFill>
                            <a:schemeClr val="tx2">
                              <a:lumMod val="75000"/>
                            </a:schemeClr>
                          </a:solidFill>
                          <a:latin typeface="Consolas" panose="020B0609020204030204" pitchFamily="49" charset="0"/>
                        </a:rPr>
                        <a:t>;</a:t>
                      </a:r>
                    </a:p>
                    <a:p>
                      <a:r>
                        <a:rPr lang="en-US" sz="1050" dirty="0">
                          <a:solidFill>
                            <a:schemeClr val="tx2">
                              <a:lumMod val="75000"/>
                            </a:schemeClr>
                          </a:solidFill>
                          <a:latin typeface="Consolas" panose="020B0609020204030204" pitchFamily="49" charset="0"/>
                        </a:rPr>
                        <a:t>UInt32 status = </a:t>
                      </a:r>
                      <a:r>
                        <a:rPr lang="en-US" sz="1050" dirty="0" err="1">
                          <a:solidFill>
                            <a:schemeClr val="tx2">
                              <a:lumMod val="75000"/>
                            </a:schemeClr>
                          </a:solidFill>
                          <a:latin typeface="Consolas" panose="020B0609020204030204" pitchFamily="49" charset="0"/>
                        </a:rPr>
                        <a:t>RtlCreateProcessParametersEx</a:t>
                      </a:r>
                      <a:r>
                        <a:rPr lang="en-US" sz="1050" dirty="0">
                          <a:solidFill>
                            <a:schemeClr val="tx2">
                              <a:lumMod val="75000"/>
                            </a:schemeClr>
                          </a:solidFill>
                          <a:latin typeface="Consolas" panose="020B0609020204030204" pitchFamily="49" charset="0"/>
                        </a:rPr>
                        <a:t>(ref </a:t>
                      </a:r>
                      <a:r>
                        <a:rPr lang="en-US" sz="1050" dirty="0" err="1">
                          <a:solidFill>
                            <a:schemeClr val="tx2">
                              <a:lumMod val="75000"/>
                            </a:schemeClr>
                          </a:solidFill>
                          <a:latin typeface="Consolas" panose="020B0609020204030204" pitchFamily="49" charset="0"/>
                        </a:rPr>
                        <a:t>pProcParams</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uTargetPath</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uSystemDir</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uCurrentDir</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uCommandLine,pointer</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uWindowName</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IntPtr.Zero</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IntPtr.Zero</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IntPtr.Zero</a:t>
                      </a:r>
                      <a:r>
                        <a:rPr lang="en-US" sz="1050" dirty="0">
                          <a:solidFill>
                            <a:schemeClr val="tx2">
                              <a:lumMod val="75000"/>
                            </a:schemeClr>
                          </a:solidFill>
                          <a:latin typeface="Consolas" panose="020B0609020204030204" pitchFamily="49" charset="0"/>
                        </a:rPr>
                        <a:t>, 1);</a:t>
                      </a:r>
                    </a:p>
                    <a:p>
                      <a:r>
                        <a:rPr lang="en-US" sz="1050" dirty="0">
                          <a:solidFill>
                            <a:schemeClr val="tx2">
                              <a:lumMod val="75000"/>
                            </a:schemeClr>
                          </a:solidFill>
                          <a:latin typeface="Consolas" panose="020B0609020204030204" pitchFamily="49" charset="0"/>
                        </a:rPr>
                        <a:t>........</a:t>
                      </a:r>
                    </a:p>
                    <a:p>
                      <a:r>
                        <a:rPr lang="en-US" sz="1050" dirty="0">
                          <a:solidFill>
                            <a:schemeClr val="tx2">
                              <a:lumMod val="75000"/>
                            </a:schemeClr>
                          </a:solidFill>
                          <a:latin typeface="Consolas" panose="020B0609020204030204" pitchFamily="49" charset="0"/>
                        </a:rPr>
                        <a:t>SNIPPED</a:t>
                      </a:r>
                    </a:p>
                    <a:p>
                      <a:r>
                        <a:rPr lang="en-US" sz="1050" dirty="0">
                          <a:solidFill>
                            <a:schemeClr val="tx2">
                              <a:lumMod val="75000"/>
                            </a:schemeClr>
                          </a:solidFill>
                          <a:latin typeface="Consolas" panose="020B0609020204030204" pitchFamily="49" charset="0"/>
                        </a:rPr>
                        <a:t>........</a:t>
                      </a:r>
                    </a:p>
                    <a:p>
                      <a:r>
                        <a:rPr lang="en-US" sz="1050" dirty="0" err="1">
                          <a:solidFill>
                            <a:schemeClr val="tx2">
                              <a:lumMod val="75000"/>
                            </a:schemeClr>
                          </a:solidFill>
                          <a:latin typeface="Consolas" panose="020B0609020204030204" pitchFamily="49" charset="0"/>
                        </a:rPr>
                        <a:t>IntPtr</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imagePath</a:t>
                      </a:r>
                      <a:r>
                        <a:rPr lang="en-US" sz="1050" dirty="0">
                          <a:solidFill>
                            <a:schemeClr val="tx2">
                              <a:lumMod val="75000"/>
                            </a:schemeClr>
                          </a:solidFill>
                          <a:latin typeface="Consolas" panose="020B0609020204030204" pitchFamily="49" charset="0"/>
                        </a:rPr>
                        <a:t> = </a:t>
                      </a:r>
                      <a:r>
                        <a:rPr lang="en-US" sz="1050" dirty="0" err="1">
                          <a:solidFill>
                            <a:schemeClr val="tx2">
                              <a:lumMod val="75000"/>
                            </a:schemeClr>
                          </a:solidFill>
                          <a:latin typeface="Consolas" panose="020B0609020204030204" pitchFamily="49" charset="0"/>
                        </a:rPr>
                        <a:t>CreateUnicodeStruct</a:t>
                      </a:r>
                      <a:r>
                        <a:rPr lang="en-US" sz="1050" dirty="0">
                          <a:solidFill>
                            <a:schemeClr val="tx2">
                              <a:lumMod val="75000"/>
                            </a:schemeClr>
                          </a:solidFill>
                          <a:latin typeface="Consolas" panose="020B0609020204030204" pitchFamily="49" charset="0"/>
                        </a:rPr>
                        <a:t>("\\??\\C:\\Windows\\System32\\WindowsPowerShell\\v1.0\\powershell.exe");</a:t>
                      </a:r>
                    </a:p>
                    <a:p>
                      <a:r>
                        <a:rPr lang="en-US" sz="1050" dirty="0">
                          <a:solidFill>
                            <a:schemeClr val="tx2">
                              <a:lumMod val="75000"/>
                            </a:schemeClr>
                          </a:solidFill>
                          <a:latin typeface="Consolas" panose="020B0609020204030204" pitchFamily="49" charset="0"/>
                        </a:rPr>
                        <a:t>status = </a:t>
                      </a:r>
                      <a:r>
                        <a:rPr lang="en-US" sz="1050" dirty="0" err="1">
                          <a:solidFill>
                            <a:schemeClr val="tx2">
                              <a:lumMod val="75000"/>
                            </a:schemeClr>
                          </a:solidFill>
                          <a:latin typeface="Consolas" panose="020B0609020204030204" pitchFamily="49" charset="0"/>
                        </a:rPr>
                        <a:t>RtlCreateUserProcess</a:t>
                      </a:r>
                      <a:r>
                        <a:rPr lang="en-US" sz="1050" dirty="0">
                          <a:solidFill>
                            <a:schemeClr val="tx2">
                              <a:lumMod val="75000"/>
                            </a:schemeClr>
                          </a:solidFill>
                          <a:latin typeface="Consolas" panose="020B0609020204030204" pitchFamily="49" charset="0"/>
                        </a:rPr>
                        <a:t>(</a:t>
                      </a:r>
                      <a:r>
                        <a:rPr lang="en-US" sz="1050" dirty="0" err="1">
                          <a:solidFill>
                            <a:schemeClr val="tx2">
                              <a:lumMod val="75000"/>
                            </a:schemeClr>
                          </a:solidFill>
                          <a:latin typeface="Consolas" panose="020B0609020204030204" pitchFamily="49" charset="0"/>
                        </a:rPr>
                        <a:t>imagePath</a:t>
                      </a:r>
                      <a:r>
                        <a:rPr lang="en-US" sz="1050" dirty="0">
                          <a:solidFill>
                            <a:schemeClr val="tx2">
                              <a:lumMod val="75000"/>
                            </a:schemeClr>
                          </a:solidFill>
                          <a:latin typeface="Consolas" panose="020B0609020204030204" pitchFamily="49" charset="0"/>
                        </a:rPr>
                        <a:t>, 0, </a:t>
                      </a:r>
                      <a:r>
                        <a:rPr lang="en-US" sz="1050" dirty="0" err="1">
                          <a:solidFill>
                            <a:schemeClr val="tx2">
                              <a:lumMod val="75000"/>
                            </a:schemeClr>
                          </a:solidFill>
                          <a:latin typeface="Consolas" panose="020B0609020204030204" pitchFamily="49" charset="0"/>
                        </a:rPr>
                        <a:t>pProcParams</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IntPtr.Zero</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IntPtr.Zero</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Process.GetCurrentProcess</a:t>
                      </a:r>
                      <a:r>
                        <a:rPr lang="en-US" sz="1050" dirty="0">
                          <a:solidFill>
                            <a:schemeClr val="tx2">
                              <a:lumMod val="75000"/>
                            </a:schemeClr>
                          </a:solidFill>
                          <a:latin typeface="Consolas" panose="020B0609020204030204" pitchFamily="49" charset="0"/>
                        </a:rPr>
                        <a:t>().</a:t>
                      </a:r>
                      <a:r>
                        <a:rPr lang="en-US" sz="1050" dirty="0" err="1">
                          <a:solidFill>
                            <a:schemeClr val="tx2">
                              <a:lumMod val="75000"/>
                            </a:schemeClr>
                          </a:solidFill>
                          <a:latin typeface="Consolas" panose="020B0609020204030204" pitchFamily="49" charset="0"/>
                        </a:rPr>
                        <a:t>Handle,true</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IntPtr.Zero</a:t>
                      </a:r>
                      <a:r>
                        <a:rPr lang="en-US" sz="1050" dirty="0">
                          <a:solidFill>
                            <a:schemeClr val="tx2">
                              <a:lumMod val="75000"/>
                            </a:schemeClr>
                          </a:solidFill>
                          <a:latin typeface="Consolas" panose="020B0609020204030204" pitchFamily="49" charset="0"/>
                        </a:rPr>
                        <a:t>, </a:t>
                      </a:r>
                      <a:r>
                        <a:rPr lang="en-US" sz="1050" dirty="0" err="1">
                          <a:solidFill>
                            <a:schemeClr val="tx2">
                              <a:lumMod val="75000"/>
                            </a:schemeClr>
                          </a:solidFill>
                          <a:latin typeface="Consolas" panose="020B0609020204030204" pitchFamily="49" charset="0"/>
                        </a:rPr>
                        <a:t>IntPtr.Zero</a:t>
                      </a:r>
                      <a:r>
                        <a:rPr lang="en-US" sz="1050" dirty="0">
                          <a:solidFill>
                            <a:schemeClr val="tx2">
                              <a:lumMod val="75000"/>
                            </a:schemeClr>
                          </a:solidFill>
                          <a:latin typeface="Consolas" panose="020B0609020204030204" pitchFamily="49" charset="0"/>
                        </a:rPr>
                        <a:t>, out </a:t>
                      </a:r>
                      <a:r>
                        <a:rPr lang="en-US" sz="1050" dirty="0" err="1">
                          <a:solidFill>
                            <a:schemeClr val="tx2">
                              <a:lumMod val="75000"/>
                            </a:schemeClr>
                          </a:solidFill>
                          <a:latin typeface="Consolas" panose="020B0609020204030204" pitchFamily="49" charset="0"/>
                        </a:rPr>
                        <a:t>procInfo</a:t>
                      </a:r>
                      <a:r>
                        <a:rPr lang="en-US" sz="1050" dirty="0">
                          <a:solidFill>
                            <a:schemeClr val="tx2">
                              <a:lumMod val="75000"/>
                            </a:schemeClr>
                          </a:solidFill>
                          <a:latin typeface="Consolas" panose="020B0609020204030204" pitchFamily="49" charset="0"/>
                        </a:rPr>
                        <a:t>);</a:t>
                      </a:r>
                    </a:p>
                  </a:txBody>
                  <a:tcPr>
                    <a:solidFill>
                      <a:schemeClr val="tx1"/>
                    </a:solidFill>
                  </a:tcPr>
                </a:tc>
                <a:extLst>
                  <a:ext uri="{0D108BD9-81ED-4DB2-BD59-A6C34878D82A}">
                    <a16:rowId xmlns:a16="http://schemas.microsoft.com/office/drawing/2014/main" val="2669807962"/>
                  </a:ext>
                </a:extLst>
              </a:tr>
            </a:tbl>
          </a:graphicData>
        </a:graphic>
      </p:graphicFrame>
    </p:spTree>
    <p:extLst>
      <p:ext uri="{BB962C8B-B14F-4D97-AF65-F5344CB8AC3E}">
        <p14:creationId xmlns:p14="http://schemas.microsoft.com/office/powerpoint/2010/main" val="25469217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What is .NET</a:t>
            </a:r>
            <a:endParaRPr/>
          </a:p>
        </p:txBody>
      </p:sp>
      <p:sp>
        <p:nvSpPr>
          <p:cNvPr id="147" name="Google Shape;147;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.NET is an open-source development framework created by Microsoft</a:t>
            </a:r>
            <a:endParaRPr dirty="0"/>
          </a:p>
          <a:p>
            <a:pPr marL="914400" lvl="1" indent="-298450" algn="l" rtl="0">
              <a:spcBef>
                <a:spcPts val="0"/>
              </a:spcBef>
              <a:spcAft>
                <a:spcPts val="0"/>
              </a:spcAft>
              <a:buSzPts val="1100"/>
              <a:buChar char="○"/>
            </a:pPr>
            <a:r>
              <a:rPr lang="en" dirty="0"/>
              <a:t>The primary ways to interact with .NET are probably Powershell and C#</a:t>
            </a:r>
            <a:endParaRPr dirty="0"/>
          </a:p>
          <a:p>
            <a:pPr marL="457200" lvl="0" indent="-311150" algn="l" rtl="0">
              <a:spcBef>
                <a:spcPts val="0"/>
              </a:spcBef>
              <a:spcAft>
                <a:spcPts val="0"/>
              </a:spcAft>
              <a:buSzPts val="1300"/>
              <a:buChar char="●"/>
            </a:pPr>
            <a:r>
              <a:rPr lang="en" dirty="0"/>
              <a:t>For the sake of this talk, when referring to .NET assume I am specifically talking about C#.</a:t>
            </a:r>
            <a:endParaRPr dirty="0"/>
          </a:p>
          <a:p>
            <a:pPr marL="457200" lvl="0" indent="-311150" algn="l" rtl="0">
              <a:spcBef>
                <a:spcPts val="0"/>
              </a:spcBef>
              <a:spcAft>
                <a:spcPts val="0"/>
              </a:spcAft>
              <a:buSzPts val="1300"/>
              <a:buChar char="●"/>
            </a:pPr>
            <a:r>
              <a:rPr lang="en" dirty="0"/>
              <a:t>.NET is built on the Common Language Runtime (CLR)</a:t>
            </a:r>
            <a:endParaRPr dirty="0"/>
          </a:p>
          <a:p>
            <a:pPr marL="457200" lvl="0" indent="-311150" algn="l" rtl="0">
              <a:spcBef>
                <a:spcPts val="0"/>
              </a:spcBef>
              <a:spcAft>
                <a:spcPts val="0"/>
              </a:spcAft>
              <a:buSzPts val="1300"/>
              <a:buChar char="●"/>
            </a:pPr>
            <a:r>
              <a:rPr lang="en" dirty="0"/>
              <a:t>C# is an interpreted language meaning the code first gets compiled down into an intermediate language (MSIL) by the compiler.</a:t>
            </a:r>
            <a:endParaRPr dirty="0"/>
          </a:p>
          <a:p>
            <a:pPr marL="457200" lvl="0" indent="-311150" algn="l" rtl="0">
              <a:spcBef>
                <a:spcPts val="0"/>
              </a:spcBef>
              <a:spcAft>
                <a:spcPts val="0"/>
              </a:spcAft>
              <a:buSzPts val="1300"/>
              <a:buChar char="●"/>
            </a:pPr>
            <a:r>
              <a:rPr lang="en" dirty="0"/>
              <a:t>When you execute a .NET assembly, the CLR will compile the intermediate language into machine code via Just-in-Time Compilation (JIT)</a:t>
            </a:r>
            <a:endParaRPr dirty="0"/>
          </a:p>
          <a:p>
            <a:pPr marL="457200" lvl="0" indent="0" algn="l" rtl="0">
              <a:spcBef>
                <a:spcPts val="1200"/>
              </a:spcBef>
              <a:spcAft>
                <a:spcPts val="1200"/>
              </a:spcAft>
              <a:buNone/>
            </a:pP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Anywhere Appdomain Manager Example</a:t>
            </a:r>
            <a:endParaRPr dirty="0"/>
          </a:p>
        </p:txBody>
      </p:sp>
      <p:sp>
        <p:nvSpPr>
          <p:cNvPr id="279" name="Google Shape;279;p3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2" name="AppDomAADI">
            <a:hlinkClick r:id="" action="ppaction://media"/>
            <a:extLst>
              <a:ext uri="{FF2B5EF4-FFF2-40B4-BE49-F238E27FC236}">
                <a16:creationId xmlns:a16="http://schemas.microsoft.com/office/drawing/2014/main" id="{65985ABE-A5C7-ABFD-B4D1-C556CF2E605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012903" y="872231"/>
            <a:ext cx="7608094" cy="427955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6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What Makes .NET So Fun</a:t>
            </a:r>
            <a:endParaRPr/>
          </a:p>
        </p:txBody>
      </p:sp>
      <p:sp>
        <p:nvSpPr>
          <p:cNvPr id="153" name="Google Shape;153;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.NET is open-source so you can look at all of the source code</a:t>
            </a:r>
            <a:endParaRPr dirty="0"/>
          </a:p>
          <a:p>
            <a:pPr marL="457200" lvl="0" indent="-311150" algn="l" rtl="0">
              <a:spcBef>
                <a:spcPts val="0"/>
              </a:spcBef>
              <a:spcAft>
                <a:spcPts val="0"/>
              </a:spcAft>
              <a:buSzPts val="1300"/>
              <a:buChar char="●"/>
            </a:pPr>
            <a:r>
              <a:rPr lang="en" dirty="0"/>
              <a:t>.NET assemblies can be decompiled back into their original C# source making it very easy to reverse engineer facets of .NET</a:t>
            </a:r>
            <a:endParaRPr dirty="0"/>
          </a:p>
          <a:p>
            <a:pPr marL="457200" lvl="0" indent="-311150" algn="l" rtl="0">
              <a:spcBef>
                <a:spcPts val="0"/>
              </a:spcBef>
              <a:spcAft>
                <a:spcPts val="0"/>
              </a:spcAft>
              <a:buSzPts val="1300"/>
              <a:buChar char="●"/>
            </a:pPr>
            <a:r>
              <a:rPr lang="en" dirty="0"/>
              <a:t>.NET contains built-in functionality to load assemblies into current process space </a:t>
            </a:r>
            <a:endParaRPr dirty="0"/>
          </a:p>
          <a:p>
            <a:pPr marL="457200" lvl="0" indent="-311150" algn="l" rtl="0">
              <a:spcBef>
                <a:spcPts val="0"/>
              </a:spcBef>
              <a:spcAft>
                <a:spcPts val="0"/>
              </a:spcAft>
              <a:buSzPts val="1300"/>
              <a:buChar char="●"/>
            </a:pPr>
            <a:r>
              <a:rPr lang="en" dirty="0"/>
              <a:t>The development time for .NET tooling is very short and simple</a:t>
            </a:r>
            <a:endParaRPr dirty="0"/>
          </a:p>
          <a:p>
            <a:pPr marL="457200" lvl="0" indent="-311150" algn="l" rtl="0">
              <a:spcBef>
                <a:spcPts val="0"/>
              </a:spcBef>
              <a:spcAft>
                <a:spcPts val="0"/>
              </a:spcAft>
              <a:buSzPts val="1300"/>
              <a:buChar char="●"/>
            </a:pPr>
            <a:r>
              <a:rPr lang="en" dirty="0"/>
              <a:t>C = Boomer, C# = Zoomer</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Reflection Library</a:t>
            </a:r>
            <a:endParaRPr/>
          </a:p>
        </p:txBody>
      </p:sp>
      <p:sp>
        <p:nvSpPr>
          <p:cNvPr id="159" name="Google Shape;159;p1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The main core of what is shared will rely on the reflection library</a:t>
            </a:r>
            <a:endParaRPr dirty="0"/>
          </a:p>
          <a:p>
            <a:pPr marL="457200" lvl="0" indent="-311150" algn="l" rtl="0">
              <a:spcBef>
                <a:spcPts val="0"/>
              </a:spcBef>
              <a:spcAft>
                <a:spcPts val="0"/>
              </a:spcAft>
              <a:buSzPts val="1300"/>
              <a:buChar char="●"/>
            </a:pPr>
            <a:r>
              <a:rPr lang="en" dirty="0"/>
              <a:t>The essential functionality of the reflection library is that it allows you to access information about .NET assemblies.</a:t>
            </a:r>
            <a:endParaRPr dirty="0"/>
          </a:p>
          <a:p>
            <a:pPr marL="914400" lvl="1" indent="-298450" algn="l" rtl="0">
              <a:spcBef>
                <a:spcPts val="0"/>
              </a:spcBef>
              <a:spcAft>
                <a:spcPts val="0"/>
              </a:spcAft>
              <a:buSzPts val="1100"/>
              <a:buChar char="○"/>
            </a:pPr>
            <a:r>
              <a:rPr lang="en" dirty="0"/>
              <a:t>Get info about Types in the assembly</a:t>
            </a:r>
            <a:endParaRPr dirty="0"/>
          </a:p>
          <a:p>
            <a:pPr marL="914400" lvl="1" indent="-298450" algn="l" rtl="0">
              <a:spcBef>
                <a:spcPts val="0"/>
              </a:spcBef>
              <a:spcAft>
                <a:spcPts val="0"/>
              </a:spcAft>
              <a:buSzPts val="1100"/>
              <a:buChar char="○"/>
            </a:pPr>
            <a:r>
              <a:rPr lang="en" dirty="0"/>
              <a:t>Access various fields and attributes in an assembly</a:t>
            </a:r>
            <a:endParaRPr dirty="0"/>
          </a:p>
          <a:p>
            <a:pPr marL="914400" lvl="1" indent="-298450" algn="l" rtl="0">
              <a:spcBef>
                <a:spcPts val="0"/>
              </a:spcBef>
              <a:spcAft>
                <a:spcPts val="0"/>
              </a:spcAft>
              <a:buSzPts val="1100"/>
              <a:buChar char="○"/>
            </a:pPr>
            <a:r>
              <a:rPr lang="en" dirty="0"/>
              <a:t>Etc</a:t>
            </a:r>
            <a:endParaRPr dirty="0"/>
          </a:p>
          <a:p>
            <a:pPr marL="457200" lvl="0" indent="-311150" algn="l" rtl="0">
              <a:spcBef>
                <a:spcPts val="0"/>
              </a:spcBef>
              <a:spcAft>
                <a:spcPts val="0"/>
              </a:spcAft>
              <a:buSzPts val="1300"/>
              <a:buChar char="●"/>
            </a:pPr>
            <a:r>
              <a:rPr lang="en" dirty="0"/>
              <a:t>You can also use the reflection library to dynamically create different types, methods, and assemblies </a:t>
            </a:r>
          </a:p>
          <a:p>
            <a:pPr marL="457200" lvl="0" indent="-311150" algn="l" rtl="0">
              <a:spcBef>
                <a:spcPts val="0"/>
              </a:spcBef>
              <a:spcAft>
                <a:spcPts val="0"/>
              </a:spcAft>
              <a:buSzPts val="1300"/>
              <a:buChar char="●"/>
            </a:pPr>
            <a:r>
              <a:rPr lang="en" dirty="0"/>
              <a:t>You can also load / execute assemblies in memory. </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Loading Via Reflection</a:t>
            </a:r>
            <a:endParaRPr/>
          </a:p>
        </p:txBody>
      </p:sp>
      <p:sp>
        <p:nvSpPr>
          <p:cNvPr id="165" name="Google Shape;165;p1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dirty="0"/>
              <a:t>Reflection lets you load an assembly in multiple ways</a:t>
            </a:r>
            <a:endParaRPr dirty="0"/>
          </a:p>
          <a:p>
            <a:pPr marL="914400" lvl="1" indent="-298450" algn="l" rtl="0">
              <a:spcBef>
                <a:spcPts val="0"/>
              </a:spcBef>
              <a:spcAft>
                <a:spcPts val="0"/>
              </a:spcAft>
              <a:buSzPts val="1100"/>
              <a:buChar char="○"/>
            </a:pPr>
            <a:r>
              <a:rPr lang="en" dirty="0"/>
              <a:t>Via path on disc</a:t>
            </a:r>
            <a:endParaRPr dirty="0"/>
          </a:p>
          <a:p>
            <a:pPr marL="914400" lvl="1" indent="-298450" algn="l" rtl="0">
              <a:spcBef>
                <a:spcPts val="0"/>
              </a:spcBef>
              <a:spcAft>
                <a:spcPts val="0"/>
              </a:spcAft>
              <a:buSzPts val="1100"/>
              <a:buChar char="○"/>
            </a:pPr>
            <a:r>
              <a:rPr lang="en" dirty="0"/>
              <a:t>Via assembly full name (Fully Qualified Assembly Name)</a:t>
            </a:r>
            <a:endParaRPr dirty="0"/>
          </a:p>
          <a:p>
            <a:pPr marL="914400" lvl="1" indent="-298450" algn="l" rtl="0">
              <a:spcBef>
                <a:spcPts val="0"/>
              </a:spcBef>
              <a:spcAft>
                <a:spcPts val="0"/>
              </a:spcAft>
              <a:buSzPts val="1100"/>
              <a:buChar char="○"/>
            </a:pPr>
            <a:r>
              <a:rPr lang="en" dirty="0"/>
              <a:t>Via byte string</a:t>
            </a:r>
            <a:endParaRPr dirty="0"/>
          </a:p>
          <a:p>
            <a:pPr marL="457200" lvl="0" indent="-311150" algn="l" rtl="0">
              <a:spcBef>
                <a:spcPts val="0"/>
              </a:spcBef>
              <a:spcAft>
                <a:spcPts val="0"/>
              </a:spcAft>
              <a:buSzPts val="1300"/>
              <a:buChar char="●"/>
            </a:pPr>
            <a:r>
              <a:rPr lang="en" dirty="0"/>
              <a:t>Assembly full name is the name of the executable + additional information like version</a:t>
            </a:r>
            <a:endParaRPr dirty="0"/>
          </a:p>
          <a:p>
            <a:pPr marL="914400" lvl="1" indent="-298450" algn="l" rtl="0">
              <a:spcBef>
                <a:spcPts val="0"/>
              </a:spcBef>
              <a:spcAft>
                <a:spcPts val="0"/>
              </a:spcAft>
              <a:buSzPts val="1100"/>
              <a:buChar char="○"/>
            </a:pPr>
            <a:r>
              <a:rPr lang="en" b="1" dirty="0"/>
              <a:t>ExampleAssembly, Version=0.0.0.0, Culture=neutral, PublicKeyToken=null</a:t>
            </a:r>
            <a:endParaRPr b="1" dirty="0"/>
          </a:p>
          <a:p>
            <a:pPr marL="457200" lvl="0" indent="-311150" algn="l" rtl="0">
              <a:spcBef>
                <a:spcPts val="0"/>
              </a:spcBef>
              <a:spcAft>
                <a:spcPts val="0"/>
              </a:spcAft>
              <a:buSzPts val="1300"/>
              <a:buChar char="●"/>
            </a:pPr>
            <a:r>
              <a:rPr lang="en" dirty="0"/>
              <a:t>Assembly full names are located in the following</a:t>
            </a:r>
            <a:endParaRPr dirty="0"/>
          </a:p>
          <a:p>
            <a:pPr marL="914400" lvl="1" indent="-298450" algn="l" rtl="0">
              <a:spcBef>
                <a:spcPts val="0"/>
              </a:spcBef>
              <a:spcAft>
                <a:spcPts val="0"/>
              </a:spcAft>
              <a:buSzPts val="1100"/>
              <a:buChar char="○"/>
            </a:pPr>
            <a:r>
              <a:rPr lang="en" dirty="0"/>
              <a:t>Current directory (Derived from ImagePath) - this will be important</a:t>
            </a:r>
            <a:endParaRPr dirty="0"/>
          </a:p>
          <a:p>
            <a:pPr marL="914400" lvl="1" indent="-298450" algn="l" rtl="0">
              <a:spcBef>
                <a:spcPts val="0"/>
              </a:spcBef>
              <a:spcAft>
                <a:spcPts val="0"/>
              </a:spcAft>
              <a:buSzPts val="1100"/>
              <a:buChar char="○"/>
            </a:pPr>
            <a:r>
              <a:rPr lang="en" dirty="0"/>
              <a:t>Current directory\[Name of Assembly]\[Name of assembly]</a:t>
            </a:r>
            <a:endParaRPr dirty="0"/>
          </a:p>
          <a:p>
            <a:pPr marL="457200" lvl="0" indent="-311150" algn="l" rtl="0">
              <a:spcBef>
                <a:spcPts val="0"/>
              </a:spcBef>
              <a:spcAft>
                <a:spcPts val="0"/>
              </a:spcAft>
              <a:buSzPts val="1300"/>
              <a:buChar char="●"/>
            </a:pPr>
            <a:r>
              <a:rPr lang="en" dirty="0"/>
              <a:t>So </a:t>
            </a:r>
            <a:r>
              <a:rPr lang="en" b="1" dirty="0"/>
              <a:t>ExampleAssembly</a:t>
            </a:r>
            <a:r>
              <a:rPr lang="en" dirty="0"/>
              <a:t> will be</a:t>
            </a:r>
            <a:endParaRPr dirty="0"/>
          </a:p>
          <a:p>
            <a:pPr marL="914400" lvl="1" indent="-298450" algn="l" rtl="0">
              <a:spcBef>
                <a:spcPts val="0"/>
              </a:spcBef>
              <a:spcAft>
                <a:spcPts val="0"/>
              </a:spcAft>
              <a:buSzPts val="1100"/>
              <a:buChar char="○"/>
            </a:pPr>
            <a:r>
              <a:rPr lang="en" dirty="0"/>
              <a:t>[CurrentDir]\</a:t>
            </a:r>
            <a:r>
              <a:rPr lang="en" b="1" dirty="0"/>
              <a:t>ExampleAssembly.dll</a:t>
            </a:r>
            <a:endParaRPr b="1" dirty="0"/>
          </a:p>
          <a:p>
            <a:pPr marL="914400" lvl="1" indent="-298450" algn="l" rtl="0">
              <a:spcBef>
                <a:spcPts val="0"/>
              </a:spcBef>
              <a:spcAft>
                <a:spcPts val="0"/>
              </a:spcAft>
              <a:buSzPts val="1100"/>
              <a:buChar char="○"/>
            </a:pPr>
            <a:r>
              <a:rPr lang="en" b="1" dirty="0"/>
              <a:t>[</a:t>
            </a:r>
            <a:r>
              <a:rPr lang="en" dirty="0"/>
              <a:t>CurrentDir]\ExampleAssembly\</a:t>
            </a:r>
            <a:r>
              <a:rPr lang="en" b="1" dirty="0"/>
              <a:t>ExampleAssembly.dll</a:t>
            </a:r>
            <a:endParaRPr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Reflection Example</a:t>
            </a:r>
            <a:endParaRPr/>
          </a:p>
        </p:txBody>
      </p:sp>
      <p:sp>
        <p:nvSpPr>
          <p:cNvPr id="171" name="Google Shape;171;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dirty="0"/>
          </a:p>
        </p:txBody>
      </p:sp>
      <p:pic>
        <p:nvPicPr>
          <p:cNvPr id="2" name="2023-09-24 22-52-58">
            <a:hlinkClick r:id="" action="ppaction://media"/>
            <a:extLst>
              <a:ext uri="{FF2B5EF4-FFF2-40B4-BE49-F238E27FC236}">
                <a16:creationId xmlns:a16="http://schemas.microsoft.com/office/drawing/2014/main" id="{1A28580A-F6F6-9EED-62DB-6D17337C4C2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07600" y="850800"/>
            <a:ext cx="7543800" cy="424338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ACE74-0090-652F-4E7F-6A43F95884F5}"/>
              </a:ext>
            </a:extLst>
          </p:cNvPr>
          <p:cNvSpPr>
            <a:spLocks noGrp="1"/>
          </p:cNvSpPr>
          <p:nvPr>
            <p:ph type="title"/>
          </p:nvPr>
        </p:nvSpPr>
        <p:spPr/>
        <p:txBody>
          <a:bodyPr/>
          <a:lstStyle/>
          <a:p>
            <a:r>
              <a:rPr lang="en-US" dirty="0"/>
              <a:t>Reflection Via Assembly </a:t>
            </a:r>
            <a:r>
              <a:rPr lang="en-US" dirty="0" err="1"/>
              <a:t>FullName</a:t>
            </a:r>
            <a:endParaRPr lang="en-US" dirty="0"/>
          </a:p>
        </p:txBody>
      </p:sp>
      <p:sp>
        <p:nvSpPr>
          <p:cNvPr id="3" name="Text Placeholder 2">
            <a:extLst>
              <a:ext uri="{FF2B5EF4-FFF2-40B4-BE49-F238E27FC236}">
                <a16:creationId xmlns:a16="http://schemas.microsoft.com/office/drawing/2014/main" id="{902C4782-62D2-C8B5-5281-0E758004D718}"/>
              </a:ext>
            </a:extLst>
          </p:cNvPr>
          <p:cNvSpPr>
            <a:spLocks noGrp="1"/>
          </p:cNvSpPr>
          <p:nvPr>
            <p:ph type="body" idx="1"/>
          </p:nvPr>
        </p:nvSpPr>
        <p:spPr/>
        <p:txBody>
          <a:bodyPr/>
          <a:lstStyle/>
          <a:p>
            <a:endParaRPr lang="en-US" dirty="0"/>
          </a:p>
        </p:txBody>
      </p:sp>
      <p:pic>
        <p:nvPicPr>
          <p:cNvPr id="4" name="2023-09-24 23-02-07">
            <a:hlinkClick r:id="" action="ppaction://media"/>
            <a:extLst>
              <a:ext uri="{FF2B5EF4-FFF2-40B4-BE49-F238E27FC236}">
                <a16:creationId xmlns:a16="http://schemas.microsoft.com/office/drawing/2014/main" id="{3F21ACE8-5095-A0AA-7AF3-A2A84C4021E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39378" y="870344"/>
            <a:ext cx="7665244" cy="4311700"/>
          </a:xfrm>
          <a:prstGeom prst="rect">
            <a:avLst/>
          </a:prstGeom>
        </p:spPr>
      </p:pic>
    </p:spTree>
    <p:extLst>
      <p:ext uri="{BB962C8B-B14F-4D97-AF65-F5344CB8AC3E}">
        <p14:creationId xmlns:p14="http://schemas.microsoft.com/office/powerpoint/2010/main" val="2101699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8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E05E3-36DF-69C4-38DD-6406F0DE2B9B}"/>
              </a:ext>
            </a:extLst>
          </p:cNvPr>
          <p:cNvSpPr>
            <a:spLocks noGrp="1"/>
          </p:cNvSpPr>
          <p:nvPr>
            <p:ph type="title"/>
          </p:nvPr>
        </p:nvSpPr>
        <p:spPr/>
        <p:txBody>
          <a:bodyPr/>
          <a:lstStyle/>
          <a:p>
            <a:r>
              <a:rPr lang="en-US" dirty="0"/>
              <a:t>Reflection Via Assembly </a:t>
            </a:r>
            <a:r>
              <a:rPr lang="en-US" dirty="0" err="1"/>
              <a:t>FullName</a:t>
            </a:r>
            <a:r>
              <a:rPr lang="en-US" dirty="0"/>
              <a:t> 2</a:t>
            </a:r>
          </a:p>
        </p:txBody>
      </p:sp>
      <p:sp>
        <p:nvSpPr>
          <p:cNvPr id="3" name="Text Placeholder 2">
            <a:extLst>
              <a:ext uri="{FF2B5EF4-FFF2-40B4-BE49-F238E27FC236}">
                <a16:creationId xmlns:a16="http://schemas.microsoft.com/office/drawing/2014/main" id="{C81B8291-1D01-EF6D-61B7-F23981167A5E}"/>
              </a:ext>
            </a:extLst>
          </p:cNvPr>
          <p:cNvSpPr>
            <a:spLocks noGrp="1"/>
          </p:cNvSpPr>
          <p:nvPr>
            <p:ph type="body" idx="1"/>
          </p:nvPr>
        </p:nvSpPr>
        <p:spPr/>
        <p:txBody>
          <a:bodyPr/>
          <a:lstStyle/>
          <a:p>
            <a:endParaRPr lang="en-US" dirty="0"/>
          </a:p>
        </p:txBody>
      </p:sp>
      <p:pic>
        <p:nvPicPr>
          <p:cNvPr id="4" name="2023-09-24 23-05-08">
            <a:hlinkClick r:id="" action="ppaction://media"/>
            <a:extLst>
              <a:ext uri="{FF2B5EF4-FFF2-40B4-BE49-F238E27FC236}">
                <a16:creationId xmlns:a16="http://schemas.microsoft.com/office/drawing/2014/main" id="{C9C84AA3-0D25-7830-E5A6-0671C61C319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53665" y="847874"/>
            <a:ext cx="7636669" cy="4295626"/>
          </a:xfrm>
          <a:prstGeom prst="rect">
            <a:avLst/>
          </a:prstGeom>
        </p:spPr>
      </p:pic>
    </p:spTree>
    <p:extLst>
      <p:ext uri="{BB962C8B-B14F-4D97-AF65-F5344CB8AC3E}">
        <p14:creationId xmlns:p14="http://schemas.microsoft.com/office/powerpoint/2010/main" val="3355282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3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102</TotalTime>
  <Words>1696</Words>
  <Application>Microsoft Office PowerPoint</Application>
  <PresentationFormat>On-screen Show (16:9)</PresentationFormat>
  <Paragraphs>169</Paragraphs>
  <Slides>30</Slides>
  <Notes>24</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Lato</vt:lpstr>
      <vt:lpstr>Montserrat</vt:lpstr>
      <vt:lpstr>Roboto Mono</vt:lpstr>
      <vt:lpstr>Consolas</vt:lpstr>
      <vt:lpstr>Arial</vt:lpstr>
      <vt:lpstr>Focus</vt:lpstr>
      <vt:lpstr>Running Code in .NET </vt:lpstr>
      <vt:lpstr>Introduction</vt:lpstr>
      <vt:lpstr>What is .NET</vt:lpstr>
      <vt:lpstr>What Makes .NET So Fun</vt:lpstr>
      <vt:lpstr>Reflection Library</vt:lpstr>
      <vt:lpstr>Loading Via Reflection</vt:lpstr>
      <vt:lpstr>Reflection Example</vt:lpstr>
      <vt:lpstr>Reflection Via Assembly FullName</vt:lpstr>
      <vt:lpstr>Reflection Via Assembly FullName 2</vt:lpstr>
      <vt:lpstr>Lolbins Utilizing Reflection</vt:lpstr>
      <vt:lpstr>ManagedInstallerClass.InstallHelper Assembly Load</vt:lpstr>
      <vt:lpstr>ManagedInstallerClass.InstallHelper Execute</vt:lpstr>
      <vt:lpstr>InstallUtil Lolbin</vt:lpstr>
      <vt:lpstr>Abusing .NET for DLL Loads</vt:lpstr>
      <vt:lpstr>Garbage Collector </vt:lpstr>
      <vt:lpstr>Loading the Standalone GC</vt:lpstr>
      <vt:lpstr>Standalone GC Example (PoC from ired.team)</vt:lpstr>
      <vt:lpstr>COR Profiler</vt:lpstr>
      <vt:lpstr>Cor Profiler Example</vt:lpstr>
      <vt:lpstr>AppDomain Managers</vt:lpstr>
      <vt:lpstr>Application Domains Defined</vt:lpstr>
      <vt:lpstr>Creating an AppDomain Manager</vt:lpstr>
      <vt:lpstr>AppDomain Manager Example via Config File</vt:lpstr>
      <vt:lpstr>Some Obvious Flaws</vt:lpstr>
      <vt:lpstr>Overcoming Flaws </vt:lpstr>
      <vt:lpstr>AppDomain Manager Example via Env Variables</vt:lpstr>
      <vt:lpstr>Okay But What About Other Assemblies</vt:lpstr>
      <vt:lpstr>PowerPoint Presentation</vt:lpstr>
      <vt:lpstr>PowerPoint Presentation</vt:lpstr>
      <vt:lpstr>Anywhere Appdomain Manager Example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Running Code in .NET </dc:title>
  <cp:lastModifiedBy>Nicholas Spagnola</cp:lastModifiedBy>
  <cp:revision>5</cp:revision>
  <dcterms:modified xsi:type="dcterms:W3CDTF">2023-09-28T13:20:07Z</dcterms:modified>
</cp:coreProperties>
</file>